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5" r:id="rId2"/>
  </p:sldMasterIdLst>
  <p:notesMasterIdLst>
    <p:notesMasterId r:id="rId14"/>
  </p:notesMasterIdLst>
  <p:sldIdLst>
    <p:sldId id="256" r:id="rId3"/>
    <p:sldId id="271" r:id="rId4"/>
    <p:sldId id="277" r:id="rId5"/>
    <p:sldId id="284" r:id="rId6"/>
    <p:sldId id="319" r:id="rId7"/>
    <p:sldId id="297" r:id="rId8"/>
    <p:sldId id="302" r:id="rId9"/>
    <p:sldId id="305" r:id="rId10"/>
    <p:sldId id="32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1506D2-91B9-4009-A6F8-EC4347F19F69}">
          <p14:sldIdLst>
            <p14:sldId id="256"/>
            <p14:sldId id="271"/>
            <p14:sldId id="277"/>
            <p14:sldId id="284"/>
            <p14:sldId id="319"/>
            <p14:sldId id="297"/>
            <p14:sldId id="302"/>
            <p14:sldId id="305"/>
            <p14:sldId id="32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lliam,Mike (DSHS)" initials="G(" lastIdx="1" clrIdx="0">
    <p:extLst>
      <p:ext uri="{19B8F6BF-5375-455C-9EA6-DF929625EA0E}">
        <p15:presenceInfo xmlns:p15="http://schemas.microsoft.com/office/powerpoint/2012/main" userId="S::Mike.Gilliam@dshs.texas.gov::4dff3729-e1a4-437b-a4a1-f4c237477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003087"/>
    <a:srgbClr val="333333"/>
    <a:srgbClr val="556A7E"/>
    <a:srgbClr val="005CB9"/>
    <a:srgbClr val="1F4E79"/>
    <a:srgbClr val="264780"/>
    <a:srgbClr val="0058A3"/>
    <a:srgbClr val="F2F2F2"/>
    <a:srgbClr val="3F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6065" autoAdjust="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FD26-899F-4578-9B9F-535C256E685B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27F83-AEFA-4325-A969-9298B3B6E4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1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4B39F-B13E-41B0-8588-1E5082E064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8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4B39F-B13E-41B0-8588-1E5082E064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2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4B39F-B13E-41B0-8588-1E5082E064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2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88FAD-89E1-4201-B664-74FE0CFA763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88FAD-89E1-4201-B664-74FE0CFA76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8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60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SHS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0FFC8C-FFA4-4B32-A71B-6DF399E15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9" b="816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B0F96CC1-470A-4CE3-9A55-CB49B5FCDE6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171256"/>
            <a:ext cx="12192000" cy="0"/>
          </a:xfrm>
          <a:prstGeom prst="line">
            <a:avLst/>
          </a:prstGeom>
          <a:ln w="762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title="Texas Department of State Health Services logo">
            <a:extLst>
              <a:ext uri="{FF2B5EF4-FFF2-40B4-BE49-F238E27FC236}">
                <a16:creationId xmlns:a16="http://schemas.microsoft.com/office/drawing/2014/main" id="{A2B8BECE-B9F2-4BF8-901C-9069CB22B8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715" y="2096908"/>
            <a:ext cx="9888569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9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85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631405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50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5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3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7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853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10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92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6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0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73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94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57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703" r:id="rId5"/>
    <p:sldLayoutId id="2147483693" r:id="rId6"/>
    <p:sldLayoutId id="2147483694" r:id="rId7"/>
    <p:sldLayoutId id="2147483695" r:id="rId8"/>
    <p:sldLayoutId id="2147483696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 dirty="0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79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2613A-A5C8-4F7C-9C44-6569C5D64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4" y="1951460"/>
            <a:ext cx="85955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What is the Texas Public Health Fellowship?</a:t>
            </a:r>
          </a:p>
          <a:p>
            <a:pPr lvl="1"/>
            <a:r>
              <a:rPr lang="en-US" dirty="0"/>
              <a:t>A paid training program for up to 16 fellows with the goal to expand diversity in the public health workforce &amp; to address health disparities among underserved and higher risk populations</a:t>
            </a:r>
          </a:p>
          <a:p>
            <a:pPr marL="0" indent="0">
              <a:buNone/>
            </a:pPr>
            <a:r>
              <a:rPr lang="en-US" b="1" dirty="0"/>
              <a:t>Who’s Eligible?</a:t>
            </a:r>
          </a:p>
          <a:p>
            <a:pPr lvl="1"/>
            <a:r>
              <a:rPr lang="en-US" dirty="0"/>
              <a:t>Recent graduates from community and technical colleges, non-four-year academic institutions, historically black colleges and universities, or graduates from public health programs with diverse backgrounds and experiences</a:t>
            </a:r>
          </a:p>
          <a:p>
            <a:pPr lvl="1"/>
            <a:r>
              <a:rPr lang="en-US" dirty="0"/>
              <a:t>54 eligible local health departments</a:t>
            </a:r>
          </a:p>
          <a:p>
            <a:pPr marL="0" indent="0">
              <a:buNone/>
            </a:pPr>
            <a:r>
              <a:rPr lang="en-US" b="1" dirty="0"/>
              <a:t>How will this work?</a:t>
            </a:r>
          </a:p>
          <a:p>
            <a:pPr lvl="1"/>
            <a:r>
              <a:rPr lang="en-US" dirty="0"/>
              <a:t>DSHS will match host sites with Fellows who will work on public health, COVID response, and/or health disparity initiatives</a:t>
            </a:r>
          </a:p>
          <a:p>
            <a:pPr lvl="1"/>
            <a:r>
              <a:rPr lang="en-US" dirty="0"/>
              <a:t>Fellows will be matched based on geography, subject matter interest, and relevant skills</a:t>
            </a:r>
          </a:p>
          <a:p>
            <a:pPr lvl="1"/>
            <a:r>
              <a:rPr lang="en-US" dirty="0"/>
              <a:t>DSHS and host sites will provide a mentorship component to all Fellows to supplement their experience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Public Health Fellowship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B6758-BD6C-41B5-A362-B87EFAE1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854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818605" cy="1325563"/>
          </a:xfrm>
        </p:spPr>
        <p:txBody>
          <a:bodyPr/>
          <a:lstStyle/>
          <a:p>
            <a:r>
              <a:rPr lang="en-US" dirty="0"/>
              <a:t>Additional State Partners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BDAA7-C144-49FF-9F14-F7EFBBC6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D228826F-1249-4467-A0EA-C2A102FF71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4" y="1950777"/>
            <a:ext cx="9196110" cy="39317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Texas A&amp;M AgriLife Extension – Hire 8 AgriLife Health Disparity Specialists; existing expertise, community partners, and infrastructure across TX</a:t>
            </a:r>
          </a:p>
          <a:p>
            <a:r>
              <a:rPr lang="en-US" dirty="0"/>
              <a:t>Area Health Education Centers (AHECs) - Investment in the public health workforce (e.g., community health workers)</a:t>
            </a:r>
          </a:p>
          <a:p>
            <a:r>
              <a:rPr lang="en-US" dirty="0"/>
              <a:t>Texas Parks and Wildlife Department - Hire Community Health and Nature Liaison to improve access to nature and outdoor programs for vulnerable populations across LHDs and PHRs</a:t>
            </a:r>
          </a:p>
          <a:p>
            <a:r>
              <a:rPr lang="en-US" dirty="0"/>
              <a:t>State Office of Rural Health - Pilot Community Paramedicine Program to improve primary care services to rural communities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045AE15-E73A-404E-92DB-E7C60520F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32" y="5800019"/>
            <a:ext cx="1415455" cy="92145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D51AF69-691E-438D-B9D9-D4B6D6570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38" y="5800017"/>
            <a:ext cx="938361" cy="9383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B60AFB4-6FB1-4E1E-9A11-24319BBEB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10" y="5800017"/>
            <a:ext cx="947381" cy="947381"/>
          </a:xfrm>
          <a:prstGeom prst="rect">
            <a:avLst/>
          </a:prstGeom>
        </p:spPr>
      </p:pic>
      <p:pic>
        <p:nvPicPr>
          <p:cNvPr id="31" name="Picture 2" descr="Image preview">
            <a:extLst>
              <a:ext uri="{FF2B5EF4-FFF2-40B4-BE49-F238E27FC236}">
                <a16:creationId xmlns:a16="http://schemas.microsoft.com/office/drawing/2014/main" id="{FB8F8F59-B9B5-4A5B-AFCA-F188898D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90" y="5779167"/>
            <a:ext cx="999133" cy="9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1320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Funding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F5FF4E2-55EC-4E88-B912-27574132446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05863" y="1951562"/>
            <a:ext cx="8826995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dirty="0">
                <a:cs typeface="Times New Roman" panose="02020603050405020304" pitchFamily="18" charset="0"/>
              </a:rPr>
              <a:t>DSHS will administer </a:t>
            </a:r>
            <a:r>
              <a:rPr lang="en-US" sz="2200" b="1" dirty="0">
                <a:cs typeface="Times New Roman" panose="02020603050405020304" pitchFamily="18" charset="0"/>
              </a:rPr>
              <a:t>$45.2M </a:t>
            </a:r>
            <a:r>
              <a:rPr lang="en-US" sz="2200" dirty="0">
                <a:cs typeface="Times New Roman" panose="02020603050405020304" pitchFamily="18" charset="0"/>
              </a:rPr>
              <a:t>in CDC funds to </a:t>
            </a:r>
            <a:r>
              <a:rPr lang="en-US" sz="2200" b="1" dirty="0">
                <a:cs typeface="Times New Roman" panose="02020603050405020304" pitchFamily="18" charset="0"/>
              </a:rPr>
              <a:t>engage </a:t>
            </a:r>
            <a:r>
              <a:rPr lang="en-US" sz="2200" dirty="0">
                <a:cs typeface="Times New Roman" panose="02020603050405020304" pitchFamily="18" charset="0"/>
              </a:rPr>
              <a:t>targeted communities disproportionately impacted by COVID-19 and </a:t>
            </a:r>
            <a:r>
              <a:rPr lang="en-US" sz="2200" b="1" dirty="0">
                <a:cs typeface="Times New Roman" panose="02020603050405020304" pitchFamily="18" charset="0"/>
              </a:rPr>
              <a:t>build sustainable relationships </a:t>
            </a:r>
            <a:r>
              <a:rPr lang="en-US" sz="2200" dirty="0">
                <a:cs typeface="Times New Roman" panose="02020603050405020304" pitchFamily="18" charset="0"/>
              </a:rPr>
              <a:t>in those targeted communities leading to improved health among vulnerable populations.</a:t>
            </a:r>
          </a:p>
          <a:p>
            <a:pPr marL="0" indent="0">
              <a:buNone/>
            </a:pPr>
            <a:endParaRPr lang="en-US" sz="2200" dirty="0">
              <a:cs typeface="Times New Roman" panose="02020603050405020304" pitchFamily="18" charset="0"/>
            </a:endParaRPr>
          </a:p>
          <a:p>
            <a:pPr lvl="1"/>
            <a:r>
              <a:rPr lang="en-US" sz="2200" dirty="0"/>
              <a:t>$6.3M: Epidemiology and Laboratory Capacity (ELC) funds [6/1/21 – 7/31/23]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$38.9M: National Initiative to Address COVID-19 Health Disparities Among Populations at High-Risk and Underserved, Including Racial and Ethnic Minority Populations and Rural Communities (CDC-RFA-OT21-2103) [6/1/21 – 5/31/23]</a:t>
            </a:r>
          </a:p>
          <a:p>
            <a:pPr marL="0" indent="0">
              <a:buNone/>
            </a:pPr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7C5F1-8A52-44B0-AFED-06A637C2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0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Infrastructure: </a:t>
            </a:r>
            <a:r>
              <a:rPr lang="en-US" dirty="0"/>
              <a:t>Describe existing human infrastructure or proposed human infrastructure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Community Engagement: </a:t>
            </a:r>
            <a:r>
              <a:rPr lang="en-US" dirty="0"/>
              <a:t>Identify communities most impacted by COVID-19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COVID-19 Vaccinations: </a:t>
            </a:r>
            <a:r>
              <a:rPr lang="en-US" dirty="0"/>
              <a:t>Implement steps to maximize COVID-19 vaccination rates in impacted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Partnership Directory: </a:t>
            </a:r>
            <a:r>
              <a:rPr lang="en-US" dirty="0"/>
              <a:t>Document engaged community partners &amp; build sustainable cross sectoral partnerships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452657" cy="1325563"/>
          </a:xfrm>
        </p:spPr>
        <p:txBody>
          <a:bodyPr/>
          <a:lstStyle/>
          <a:p>
            <a:r>
              <a:rPr lang="en-US" dirty="0"/>
              <a:t>Grant Goals / Impact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0F2E5-D472-4323-B75F-A3CDAB2A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6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Health Disparity Improvement Initiative: </a:t>
            </a:r>
            <a:r>
              <a:rPr lang="en-US" dirty="0"/>
              <a:t>Design interventions aimed at addressing an identified community need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/>
              <a:t>Information Sharing &amp; Learning: </a:t>
            </a:r>
            <a:r>
              <a:rPr lang="en-US" dirty="0"/>
              <a:t>Describe efforts to learn &amp; share information on addressing COVID-19 health disparities among vulnerable populations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ED001-D117-4DEB-941F-DCA414E93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0FFFA23-7F8D-4054-95B5-A5B89CF8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452657" cy="1325563"/>
          </a:xfrm>
        </p:spPr>
        <p:txBody>
          <a:bodyPr/>
          <a:lstStyle/>
          <a:p>
            <a:r>
              <a:rPr lang="en-US" dirty="0"/>
              <a:t>Grant Goals / Impact Statements</a:t>
            </a:r>
          </a:p>
        </p:txBody>
      </p:sp>
    </p:spTree>
    <p:extLst>
      <p:ext uri="{BB962C8B-B14F-4D97-AF65-F5344CB8AC3E}">
        <p14:creationId xmlns:p14="http://schemas.microsoft.com/office/powerpoint/2010/main" val="183709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679" y="1985071"/>
            <a:ext cx="8452658" cy="459189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Community engagement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Establishing rapport &amp; developing relationships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Spending time in the community &amp; building trust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Listening to community needs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Town halls, listening sessions, interviews, focus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Staying engaged with community when funding dissipates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Building sustainable relationships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Engaging community partners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Hospitals, clinics, FQHCs, community-based organizations, faith-based organizations, social service agencies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Cross sectoral partnerships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Public health – healthcare – social services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Mechanisms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520D64-CDD6-4CC9-BBA5-56D60D7F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087" y="2298582"/>
            <a:ext cx="8828712" cy="367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$19,550,000 was available for 54 local health departments (LHDs) to support </a:t>
            </a:r>
            <a:r>
              <a:rPr lang="en-US" b="1" dirty="0"/>
              <a:t>community engagement </a:t>
            </a:r>
            <a:r>
              <a:rPr lang="en-US" dirty="0"/>
              <a:t>in targeted communities disproportionately impacted by COVID-19 and to </a:t>
            </a:r>
            <a:r>
              <a:rPr lang="en-US" b="1" dirty="0"/>
              <a:t>build sustainable relationships </a:t>
            </a:r>
            <a:r>
              <a:rPr lang="en-US" dirty="0"/>
              <a:t>in those targeted communities.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46 LHDs requested $16,977,708 (87%) of the available $19,550,000.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54 LHDs Eligible for</a:t>
            </a:r>
            <a:br>
              <a:rPr lang="en-US" sz="4000" dirty="0"/>
            </a:br>
            <a:r>
              <a:rPr lang="en-US" sz="4000" dirty="0"/>
              <a:t>DSHS COVID-19 Health Disparity Funding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73C800-9069-4A8E-8874-9A56B7BE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4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087" y="2004969"/>
            <a:ext cx="8439324" cy="44879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u="sng" dirty="0"/>
              <a:t>The following 7 LHDs are not eligible to receive COVID-19 Health Disparity Funding from DSHS because they will receive direct funding from CDC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2000" dirty="0"/>
            </a:br>
            <a:r>
              <a:rPr lang="en-US" sz="2000" dirty="0"/>
              <a:t>• Austin Public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City of El Paso Department of Public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Dallas County Health and Human Services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Harris County Public Health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Houston Health Department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San Antonio Metropolitan Health District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• Tarrant County Public Health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281894D-8284-42C5-BE9D-A139399E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7 LHDs Receiving Separate CDC Funding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F73BC-76BD-4F48-9047-8E4866AD5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7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397203-E5E8-4CC6-A240-6F1FB2CC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086" y="2684476"/>
            <a:ext cx="8828712" cy="3671873"/>
          </a:xfrm>
        </p:spPr>
        <p:txBody>
          <a:bodyPr>
            <a:normAutofit/>
          </a:bodyPr>
          <a:lstStyle/>
          <a:p>
            <a:r>
              <a:rPr lang="en-US" dirty="0"/>
              <a:t>$3,325,000 will be available for 7 DSHS administrative Public Health Regions (PHRs) to support </a:t>
            </a:r>
            <a:r>
              <a:rPr lang="en-US" b="1" dirty="0"/>
              <a:t>community engagement</a:t>
            </a:r>
            <a:r>
              <a:rPr lang="en-US" dirty="0"/>
              <a:t> in targeted communities, without an LHD, disproportionately impacted by COVID-19 and the </a:t>
            </a:r>
            <a:r>
              <a:rPr lang="en-US" b="1" dirty="0"/>
              <a:t>building of sustainable relationships </a:t>
            </a:r>
            <a:r>
              <a:rPr lang="en-US" dirty="0"/>
              <a:t>in those targeted communities.</a:t>
            </a:r>
          </a:p>
          <a:p>
            <a:r>
              <a:rPr lang="en-US" dirty="0"/>
              <a:t>Each of the 7 DSHS PHRs eligible to receive up to $475,000.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AC51E4-CC3B-43DF-BDD7-40BEAA98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8 DSHS PHRs Eligible for</a:t>
            </a:r>
            <a:br>
              <a:rPr lang="en-US" sz="4000" dirty="0"/>
            </a:br>
            <a:r>
              <a:rPr lang="en-US" sz="4000" dirty="0"/>
              <a:t>DSHS COVID-19 Health Disparity Funding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54558-8DC1-4F0E-95FF-2DC3C403A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781A42-703F-43C0-91D7-BAD17237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DE7A0-2A40-4843-A4BA-64BCA4242F6B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0244AD60-C065-4C64-97C2-DF95844F0F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81402" y="136525"/>
            <a:ext cx="6582506" cy="6582506"/>
          </a:xfrm>
        </p:spPr>
      </p:pic>
    </p:spTree>
    <p:extLst>
      <p:ext uri="{BB962C8B-B14F-4D97-AF65-F5344CB8AC3E}">
        <p14:creationId xmlns:p14="http://schemas.microsoft.com/office/powerpoint/2010/main" val="39444425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2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DSHS-Powerpoint-Template</Template>
  <TotalTime>2124</TotalTime>
  <Words>686</Words>
  <Application>Microsoft Office PowerPoint</Application>
  <PresentationFormat>Widescreen</PresentationFormat>
  <Paragraphs>79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Verdana</vt:lpstr>
      <vt:lpstr>Wingdings</vt:lpstr>
      <vt:lpstr>DSHS Slide Layout 2</vt:lpstr>
      <vt:lpstr>DSHS Slide Layout 3</vt:lpstr>
      <vt:lpstr>PowerPoint Presentation</vt:lpstr>
      <vt:lpstr>CDC Funding</vt:lpstr>
      <vt:lpstr>Grant Goals / Impact Statements</vt:lpstr>
      <vt:lpstr>Grant Goals / Impact Statements</vt:lpstr>
      <vt:lpstr>Implementation Mechanisms</vt:lpstr>
      <vt:lpstr>54 LHDs Eligible for DSHS COVID-19 Health Disparity Funding</vt:lpstr>
      <vt:lpstr>7 LHDs Receiving Separate CDC Funding</vt:lpstr>
      <vt:lpstr>8 DSHS PHRs Eligible for DSHS COVID-19 Health Disparity Funding</vt:lpstr>
      <vt:lpstr>PowerPoint Presentation</vt:lpstr>
      <vt:lpstr>Texas Public Health Fellowship</vt:lpstr>
      <vt:lpstr>Additional State 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Department of State Health Services</dc:creator>
  <cp:lastModifiedBy>DeLawnia HaGans</cp:lastModifiedBy>
  <cp:revision>142</cp:revision>
  <dcterms:created xsi:type="dcterms:W3CDTF">2018-12-06T15:25:41Z</dcterms:created>
  <dcterms:modified xsi:type="dcterms:W3CDTF">2021-08-09T20:24:41Z</dcterms:modified>
</cp:coreProperties>
</file>