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675" r:id="rId3"/>
  </p:sldMasterIdLst>
  <p:notesMasterIdLst>
    <p:notesMasterId r:id="rId23"/>
  </p:notesMasterIdLst>
  <p:sldIdLst>
    <p:sldId id="272" r:id="rId4"/>
    <p:sldId id="271" r:id="rId5"/>
    <p:sldId id="260" r:id="rId6"/>
    <p:sldId id="276" r:id="rId7"/>
    <p:sldId id="277" r:id="rId8"/>
    <p:sldId id="264" r:id="rId9"/>
    <p:sldId id="269" r:id="rId10"/>
    <p:sldId id="278" r:id="rId11"/>
    <p:sldId id="274" r:id="rId12"/>
    <p:sldId id="279" r:id="rId13"/>
    <p:sldId id="280" r:id="rId14"/>
    <p:sldId id="290" r:id="rId15"/>
    <p:sldId id="289" r:id="rId16"/>
    <p:sldId id="285" r:id="rId17"/>
    <p:sldId id="284" r:id="rId18"/>
    <p:sldId id="283" r:id="rId19"/>
    <p:sldId id="282" r:id="rId20"/>
    <p:sldId id="281"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81506D2-91B9-4009-A6F8-EC4347F19F69}">
          <p14:sldIdLst>
            <p14:sldId id="272"/>
            <p14:sldId id="271"/>
            <p14:sldId id="260"/>
            <p14:sldId id="276"/>
            <p14:sldId id="277"/>
            <p14:sldId id="264"/>
            <p14:sldId id="269"/>
            <p14:sldId id="278"/>
            <p14:sldId id="274"/>
            <p14:sldId id="279"/>
            <p14:sldId id="280"/>
            <p14:sldId id="290"/>
            <p14:sldId id="289"/>
            <p14:sldId id="285"/>
            <p14:sldId id="284"/>
            <p14:sldId id="283"/>
            <p14:sldId id="282"/>
            <p14:sldId id="281"/>
            <p14:sldId id="2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556A7E"/>
    <a:srgbClr val="005CB9"/>
    <a:srgbClr val="1F4E79"/>
    <a:srgbClr val="264780"/>
    <a:srgbClr val="0058A3"/>
    <a:srgbClr val="FFC600"/>
    <a:srgbClr val="003087"/>
    <a:srgbClr val="F2F2F2"/>
    <a:srgbClr val="3F57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84222A-DB48-484E-834D-B5D1F41FA90E}" v="14" dt="2024-05-06T19:14:05.5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7" autoAdjust="0"/>
    <p:restoredTop sz="94660"/>
  </p:normalViewPr>
  <p:slideViewPr>
    <p:cSldViewPr snapToGrid="0">
      <p:cViewPr varScale="1">
        <p:scale>
          <a:sx n="114" d="100"/>
          <a:sy n="114" d="100"/>
        </p:scale>
        <p:origin x="186" y="102"/>
      </p:cViewPr>
      <p:guideLst/>
    </p:cSldViewPr>
  </p:slideViewPr>
  <p:notesTextViewPr>
    <p:cViewPr>
      <p:scale>
        <a:sx n="3" d="2"/>
        <a:sy n="3" d="2"/>
      </p:scale>
      <p:origin x="0" y="0"/>
    </p:cViewPr>
  </p:notesTextViewPr>
  <p:notesViewPr>
    <p:cSldViewPr snapToGrid="0">
      <p:cViewPr>
        <p:scale>
          <a:sx n="64" d="100"/>
          <a:sy n="64" d="100"/>
        </p:scale>
        <p:origin x="3192"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jpeg"/><Relationship Id="rId5" Type="http://schemas.openxmlformats.org/officeDocument/2006/relationships/image" Target="../media/image26.jpg"/><Relationship Id="rId4" Type="http://schemas.openxmlformats.org/officeDocument/2006/relationships/image" Target="../media/image25.jpg"/></Relationships>
</file>

<file path=ppt/diagrams/_rels/drawing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image" Target="../media/image22.jpeg"/><Relationship Id="rId5" Type="http://schemas.openxmlformats.org/officeDocument/2006/relationships/image" Target="../media/image26.jpg"/><Relationship Id="rId4" Type="http://schemas.openxmlformats.org/officeDocument/2006/relationships/image" Target="../media/image25.jp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A24E01-5535-46B9-A9A1-A9A07E639A88}" type="doc">
      <dgm:prSet loTypeId="urn:microsoft.com/office/officeart/2017/3/layout/DropPinTimeline" loCatId="timeline" qsTypeId="urn:microsoft.com/office/officeart/2005/8/quickstyle/simple1" qsCatId="simple" csTypeId="urn:microsoft.com/office/officeart/2005/8/colors/accent5_2" csCatId="accent5" phldr="1"/>
      <dgm:spPr/>
      <dgm:t>
        <a:bodyPr/>
        <a:lstStyle/>
        <a:p>
          <a:endParaRPr lang="en-US"/>
        </a:p>
      </dgm:t>
    </dgm:pt>
    <dgm:pt modelId="{DF1ABFB3-B399-406F-91BD-DCDF9A38526B}">
      <dgm:prSet phldrT="[Text]" phldr="0"/>
      <dgm:spPr/>
      <dgm:t>
        <a:bodyPr/>
        <a:lstStyle/>
        <a:p>
          <a:r>
            <a:rPr lang="en-US" b="0" dirty="0">
              <a:solidFill>
                <a:schemeClr val="bg1"/>
              </a:solidFill>
              <a:latin typeface="Tenorite" pitchFamily="2" charset="0"/>
            </a:rPr>
            <a:t>Verification process and finalizing data reporting begins</a:t>
          </a:r>
        </a:p>
      </dgm:t>
    </dgm:pt>
    <dgm:pt modelId="{78CB0E27-958C-4066-A189-8B36505E8204}" type="parTrans" cxnId="{15319551-A9EA-462E-845B-E5251E84291F}">
      <dgm:prSet/>
      <dgm:spPr/>
      <dgm:t>
        <a:bodyPr/>
        <a:lstStyle/>
        <a:p>
          <a:endParaRPr lang="en-US">
            <a:solidFill>
              <a:schemeClr val="bg1"/>
            </a:solidFill>
          </a:endParaRPr>
        </a:p>
      </dgm:t>
    </dgm:pt>
    <dgm:pt modelId="{70E4A1D3-514E-4327-991D-5CC9C6B41885}" type="sibTrans" cxnId="{15319551-A9EA-462E-845B-E5251E84291F}">
      <dgm:prSet/>
      <dgm:spPr/>
      <dgm:t>
        <a:bodyPr/>
        <a:lstStyle/>
        <a:p>
          <a:endParaRPr lang="en-US">
            <a:solidFill>
              <a:schemeClr val="bg1"/>
            </a:solidFill>
          </a:endParaRPr>
        </a:p>
      </dgm:t>
    </dgm:pt>
    <dgm:pt modelId="{58FF46FB-368D-4E9C-A650-0513B8879DA8}">
      <dgm:prSet phldr="0"/>
      <dgm:spPr/>
      <dgm:t>
        <a:bodyPr/>
        <a:lstStyle/>
        <a:p>
          <a:pPr>
            <a:defRPr b="1"/>
          </a:pPr>
          <a:r>
            <a:rPr lang="en-US" b="1" dirty="0">
              <a:solidFill>
                <a:schemeClr val="bg1"/>
              </a:solidFill>
              <a:latin typeface="Tenorite" pitchFamily="2" charset="0"/>
            </a:rPr>
            <a:t>March or April</a:t>
          </a:r>
        </a:p>
      </dgm:t>
    </dgm:pt>
    <dgm:pt modelId="{11DFA284-5E99-474D-BF05-364A45269DC7}" type="parTrans" cxnId="{C5645B39-CB65-4A0A-B369-E455C3B827C3}">
      <dgm:prSet/>
      <dgm:spPr/>
      <dgm:t>
        <a:bodyPr/>
        <a:lstStyle/>
        <a:p>
          <a:endParaRPr lang="en-US">
            <a:solidFill>
              <a:schemeClr val="bg1"/>
            </a:solidFill>
          </a:endParaRPr>
        </a:p>
      </dgm:t>
    </dgm:pt>
    <dgm:pt modelId="{CFA40740-0682-470C-AD5A-CFF53CD12BD2}" type="sibTrans" cxnId="{C5645B39-CB65-4A0A-B369-E455C3B827C3}">
      <dgm:prSet/>
      <dgm:spPr/>
      <dgm:t>
        <a:bodyPr/>
        <a:lstStyle/>
        <a:p>
          <a:endParaRPr lang="en-US">
            <a:solidFill>
              <a:schemeClr val="bg1"/>
            </a:solidFill>
          </a:endParaRPr>
        </a:p>
      </dgm:t>
    </dgm:pt>
    <dgm:pt modelId="{9A875394-CA1E-4432-AEEB-9054FCFF5E0E}">
      <dgm:prSet phldr="0"/>
      <dgm:spPr/>
      <dgm:t>
        <a:bodyPr/>
        <a:lstStyle/>
        <a:p>
          <a:r>
            <a:rPr lang="en-US" b="0" dirty="0">
              <a:solidFill>
                <a:schemeClr val="bg1"/>
              </a:solidFill>
              <a:latin typeface="Tenorite" pitchFamily="2" charset="0"/>
            </a:rPr>
            <a:t>Survey is placed in active status for reporting season</a:t>
          </a:r>
        </a:p>
      </dgm:t>
    </dgm:pt>
    <dgm:pt modelId="{FCC92BDD-6EA3-421D-9DA8-7D3A12D003B6}" type="parTrans" cxnId="{B659504B-18E4-4D89-A17C-34ABB280AE52}">
      <dgm:prSet/>
      <dgm:spPr/>
      <dgm:t>
        <a:bodyPr/>
        <a:lstStyle/>
        <a:p>
          <a:endParaRPr lang="en-US">
            <a:solidFill>
              <a:schemeClr val="bg1"/>
            </a:solidFill>
          </a:endParaRPr>
        </a:p>
      </dgm:t>
    </dgm:pt>
    <dgm:pt modelId="{0314452B-82A0-42F4-9551-DF00CFFC3580}" type="sibTrans" cxnId="{B659504B-18E4-4D89-A17C-34ABB280AE52}">
      <dgm:prSet/>
      <dgm:spPr/>
      <dgm:t>
        <a:bodyPr/>
        <a:lstStyle/>
        <a:p>
          <a:endParaRPr lang="en-US">
            <a:solidFill>
              <a:schemeClr val="bg1"/>
            </a:solidFill>
          </a:endParaRPr>
        </a:p>
      </dgm:t>
    </dgm:pt>
    <dgm:pt modelId="{D05E1923-5021-40F7-B4EF-E582E23A699D}">
      <dgm:prSet phldr="0"/>
      <dgm:spPr/>
      <dgm:t>
        <a:bodyPr/>
        <a:lstStyle/>
        <a:p>
          <a:pPr>
            <a:defRPr b="1"/>
          </a:pPr>
          <a:r>
            <a:rPr lang="en-US" b="1" dirty="0">
              <a:solidFill>
                <a:schemeClr val="bg1"/>
              </a:solidFill>
              <a:latin typeface="Tenorite" pitchFamily="2" charset="0"/>
            </a:rPr>
            <a:t>May or June</a:t>
          </a:r>
        </a:p>
      </dgm:t>
    </dgm:pt>
    <dgm:pt modelId="{FD6C5CD2-9CED-4BE6-89CD-A5A5CCE63B3E}" type="parTrans" cxnId="{72C4D6D9-419A-42C1-A76D-84599F65BB08}">
      <dgm:prSet/>
      <dgm:spPr/>
      <dgm:t>
        <a:bodyPr/>
        <a:lstStyle/>
        <a:p>
          <a:endParaRPr lang="en-US">
            <a:solidFill>
              <a:schemeClr val="bg1"/>
            </a:solidFill>
          </a:endParaRPr>
        </a:p>
      </dgm:t>
    </dgm:pt>
    <dgm:pt modelId="{F020958C-EF86-4274-85F9-318F2792F7B6}" type="sibTrans" cxnId="{72C4D6D9-419A-42C1-A76D-84599F65BB08}">
      <dgm:prSet/>
      <dgm:spPr/>
      <dgm:t>
        <a:bodyPr/>
        <a:lstStyle/>
        <a:p>
          <a:endParaRPr lang="en-US">
            <a:solidFill>
              <a:schemeClr val="bg1"/>
            </a:solidFill>
          </a:endParaRPr>
        </a:p>
      </dgm:t>
    </dgm:pt>
    <dgm:pt modelId="{579089A8-5362-4BA4-9163-D19228C1808F}">
      <dgm:prSet phldr="0"/>
      <dgm:spPr/>
      <dgm:t>
        <a:bodyPr/>
        <a:lstStyle/>
        <a:p>
          <a:r>
            <a:rPr lang="en-US" b="0" dirty="0">
              <a:solidFill>
                <a:schemeClr val="bg1"/>
              </a:solidFill>
              <a:latin typeface="Tenorite" pitchFamily="2" charset="0"/>
            </a:rPr>
            <a:t>Submission deadline is reached, and all surveys submitted</a:t>
          </a:r>
        </a:p>
      </dgm:t>
    </dgm:pt>
    <dgm:pt modelId="{FB2DEB6E-B29F-4E51-960A-23ECC62EBF38}" type="parTrans" cxnId="{4876CF51-F110-4E25-8FD4-08D25B4B0AB8}">
      <dgm:prSet/>
      <dgm:spPr/>
      <dgm:t>
        <a:bodyPr/>
        <a:lstStyle/>
        <a:p>
          <a:endParaRPr lang="en-US">
            <a:solidFill>
              <a:schemeClr val="bg1"/>
            </a:solidFill>
          </a:endParaRPr>
        </a:p>
      </dgm:t>
    </dgm:pt>
    <dgm:pt modelId="{1C5328B1-AC18-4CF7-A034-BB0592F4A2A1}" type="sibTrans" cxnId="{4876CF51-F110-4E25-8FD4-08D25B4B0AB8}">
      <dgm:prSet/>
      <dgm:spPr/>
      <dgm:t>
        <a:bodyPr/>
        <a:lstStyle/>
        <a:p>
          <a:endParaRPr lang="en-US">
            <a:solidFill>
              <a:schemeClr val="bg1"/>
            </a:solidFill>
          </a:endParaRPr>
        </a:p>
      </dgm:t>
    </dgm:pt>
    <dgm:pt modelId="{FA8F44BD-C8C7-462C-9756-1EC498E86842}">
      <dgm:prSet phldr="0"/>
      <dgm:spPr/>
      <dgm:t>
        <a:bodyPr/>
        <a:lstStyle/>
        <a:p>
          <a:pPr>
            <a:defRPr b="1"/>
          </a:pPr>
          <a:r>
            <a:rPr lang="en-US" b="1" dirty="0">
              <a:solidFill>
                <a:schemeClr val="bg1"/>
              </a:solidFill>
              <a:latin typeface="Tenorite" pitchFamily="2" charset="0"/>
            </a:rPr>
            <a:t>Late May or June</a:t>
          </a:r>
        </a:p>
      </dgm:t>
    </dgm:pt>
    <dgm:pt modelId="{F47063EE-4B58-4EDE-A4F2-A4BD81B82F21}" type="parTrans" cxnId="{0D51BD2E-4619-469B-B233-EBAC3D4D0BA6}">
      <dgm:prSet/>
      <dgm:spPr/>
      <dgm:t>
        <a:bodyPr/>
        <a:lstStyle/>
        <a:p>
          <a:endParaRPr lang="en-US">
            <a:solidFill>
              <a:schemeClr val="bg1"/>
            </a:solidFill>
          </a:endParaRPr>
        </a:p>
      </dgm:t>
    </dgm:pt>
    <dgm:pt modelId="{8C8A9736-03DA-4B1C-A590-10B4AD89452B}" type="sibTrans" cxnId="{0D51BD2E-4619-469B-B233-EBAC3D4D0BA6}">
      <dgm:prSet/>
      <dgm:spPr/>
      <dgm:t>
        <a:bodyPr/>
        <a:lstStyle/>
        <a:p>
          <a:endParaRPr lang="en-US">
            <a:solidFill>
              <a:schemeClr val="bg1"/>
            </a:solidFill>
          </a:endParaRPr>
        </a:p>
      </dgm:t>
    </dgm:pt>
    <dgm:pt modelId="{EFEB4D61-3A9C-4140-977F-3C3F5C9EE9D1}">
      <dgm:prSet phldr="0"/>
      <dgm:spPr/>
      <dgm:t>
        <a:bodyPr/>
        <a:lstStyle/>
        <a:p>
          <a:r>
            <a:rPr lang="en-US" b="0" dirty="0">
              <a:solidFill>
                <a:schemeClr val="bg1"/>
              </a:solidFill>
              <a:latin typeface="Tenorite" pitchFamily="2" charset="0"/>
            </a:rPr>
            <a:t>Compliance and deadline provided for survey changes and edit responses</a:t>
          </a:r>
        </a:p>
      </dgm:t>
    </dgm:pt>
    <dgm:pt modelId="{57D352E4-0431-4F68-B8F1-61BFA34799AA}" type="parTrans" cxnId="{1B32EF2C-9DB5-4504-A9DA-B4956CC00208}">
      <dgm:prSet/>
      <dgm:spPr/>
      <dgm:t>
        <a:bodyPr/>
        <a:lstStyle/>
        <a:p>
          <a:endParaRPr lang="en-US">
            <a:solidFill>
              <a:schemeClr val="bg1"/>
            </a:solidFill>
          </a:endParaRPr>
        </a:p>
      </dgm:t>
    </dgm:pt>
    <dgm:pt modelId="{0ECC32B6-1E7C-4AA4-9DBF-D69B7C5E64A9}" type="sibTrans" cxnId="{1B32EF2C-9DB5-4504-A9DA-B4956CC00208}">
      <dgm:prSet/>
      <dgm:spPr/>
      <dgm:t>
        <a:bodyPr/>
        <a:lstStyle/>
        <a:p>
          <a:endParaRPr lang="en-US">
            <a:solidFill>
              <a:schemeClr val="bg1"/>
            </a:solidFill>
          </a:endParaRPr>
        </a:p>
      </dgm:t>
    </dgm:pt>
    <dgm:pt modelId="{8BAB5E6F-A65E-41DB-A296-0818B0E49F7C}">
      <dgm:prSet phldr="0"/>
      <dgm:spPr/>
      <dgm:t>
        <a:bodyPr/>
        <a:lstStyle/>
        <a:p>
          <a:pPr>
            <a:defRPr b="1"/>
          </a:pPr>
          <a:r>
            <a:rPr lang="en-US" b="1" dirty="0">
              <a:solidFill>
                <a:schemeClr val="bg1"/>
              </a:solidFill>
              <a:latin typeface="Tenorite" pitchFamily="2" charset="0"/>
            </a:rPr>
            <a:t>July 1</a:t>
          </a:r>
          <a:r>
            <a:rPr lang="en-US" b="1" baseline="30000" dirty="0">
              <a:solidFill>
                <a:schemeClr val="bg1"/>
              </a:solidFill>
              <a:latin typeface="Tenorite" pitchFamily="2" charset="0"/>
            </a:rPr>
            <a:t>st</a:t>
          </a:r>
          <a:r>
            <a:rPr lang="en-US" b="1" dirty="0">
              <a:solidFill>
                <a:schemeClr val="bg1"/>
              </a:solidFill>
              <a:latin typeface="Tenorite" pitchFamily="2" charset="0"/>
            </a:rPr>
            <a:t> </a:t>
          </a:r>
        </a:p>
      </dgm:t>
    </dgm:pt>
    <dgm:pt modelId="{886842C6-3EFC-4BE7-B417-415595758830}" type="parTrans" cxnId="{66B49C6C-FAFD-47B4-BF22-05A295C23D4E}">
      <dgm:prSet/>
      <dgm:spPr/>
      <dgm:t>
        <a:bodyPr/>
        <a:lstStyle/>
        <a:p>
          <a:endParaRPr lang="en-US">
            <a:solidFill>
              <a:schemeClr val="bg1"/>
            </a:solidFill>
          </a:endParaRPr>
        </a:p>
      </dgm:t>
    </dgm:pt>
    <dgm:pt modelId="{B407F4C3-8FC9-4E91-A0EC-6B33713CC9A5}" type="sibTrans" cxnId="{66B49C6C-FAFD-47B4-BF22-05A295C23D4E}">
      <dgm:prSet/>
      <dgm:spPr/>
      <dgm:t>
        <a:bodyPr/>
        <a:lstStyle/>
        <a:p>
          <a:endParaRPr lang="en-US">
            <a:solidFill>
              <a:schemeClr val="bg1"/>
            </a:solidFill>
          </a:endParaRPr>
        </a:p>
      </dgm:t>
    </dgm:pt>
    <dgm:pt modelId="{332BC85C-1CF3-4F8F-ACB7-5B6D53744AE1}">
      <dgm:prSet phldr="0"/>
      <dgm:spPr/>
      <dgm:t>
        <a:bodyPr/>
        <a:lstStyle/>
        <a:p>
          <a:r>
            <a:rPr lang="en-US" b="0" dirty="0">
              <a:solidFill>
                <a:schemeClr val="bg1"/>
              </a:solidFill>
              <a:latin typeface="Tenorite" pitchFamily="2" charset="0"/>
            </a:rPr>
            <a:t>Attorney General and Comptroller’s report due</a:t>
          </a:r>
        </a:p>
      </dgm:t>
    </dgm:pt>
    <dgm:pt modelId="{99F218FD-90FE-450E-A368-B3E3677E74E8}" type="parTrans" cxnId="{2617C475-F537-46A6-ADE1-4EB764853601}">
      <dgm:prSet/>
      <dgm:spPr/>
      <dgm:t>
        <a:bodyPr/>
        <a:lstStyle/>
        <a:p>
          <a:endParaRPr lang="en-US">
            <a:solidFill>
              <a:schemeClr val="bg1"/>
            </a:solidFill>
          </a:endParaRPr>
        </a:p>
      </dgm:t>
    </dgm:pt>
    <dgm:pt modelId="{8D1CC686-B05C-4470-A959-236CC9C8BB70}" type="sibTrans" cxnId="{2617C475-F537-46A6-ADE1-4EB764853601}">
      <dgm:prSet/>
      <dgm:spPr/>
      <dgm:t>
        <a:bodyPr/>
        <a:lstStyle/>
        <a:p>
          <a:endParaRPr lang="en-US">
            <a:solidFill>
              <a:schemeClr val="bg1"/>
            </a:solidFill>
          </a:endParaRPr>
        </a:p>
      </dgm:t>
    </dgm:pt>
    <dgm:pt modelId="{8B9AF88A-E1F7-4D3A-905F-87228D6A8655}">
      <dgm:prSet phldr="0"/>
      <dgm:spPr/>
      <dgm:t>
        <a:bodyPr/>
        <a:lstStyle/>
        <a:p>
          <a:pPr>
            <a:defRPr b="1"/>
          </a:pPr>
          <a:r>
            <a:rPr lang="en-US" b="1" dirty="0">
              <a:solidFill>
                <a:schemeClr val="bg1"/>
              </a:solidFill>
              <a:latin typeface="Tenorite" pitchFamily="2" charset="0"/>
            </a:rPr>
            <a:t>October 1st</a:t>
          </a:r>
        </a:p>
      </dgm:t>
    </dgm:pt>
    <dgm:pt modelId="{933A8FED-7B84-4ED0-B6AA-2EE26A89B8EA}" type="parTrans" cxnId="{E1474FF3-8E3C-4B30-985C-CE88BA0FE324}">
      <dgm:prSet/>
      <dgm:spPr/>
      <dgm:t>
        <a:bodyPr/>
        <a:lstStyle/>
        <a:p>
          <a:endParaRPr lang="en-US">
            <a:solidFill>
              <a:schemeClr val="bg1"/>
            </a:solidFill>
          </a:endParaRPr>
        </a:p>
      </dgm:t>
    </dgm:pt>
    <dgm:pt modelId="{F11DD6EC-352C-4A0E-84AA-FEBE2F06BCF9}" type="sibTrans" cxnId="{E1474FF3-8E3C-4B30-985C-CE88BA0FE324}">
      <dgm:prSet/>
      <dgm:spPr/>
      <dgm:t>
        <a:bodyPr/>
        <a:lstStyle/>
        <a:p>
          <a:endParaRPr lang="en-US">
            <a:solidFill>
              <a:schemeClr val="bg1"/>
            </a:solidFill>
          </a:endParaRPr>
        </a:p>
      </dgm:t>
    </dgm:pt>
    <dgm:pt modelId="{A63263CC-A245-4F20-8B0B-1A42458CDD43}">
      <dgm:prSet/>
      <dgm:spPr/>
      <dgm:t>
        <a:bodyPr/>
        <a:lstStyle/>
        <a:p>
          <a:pPr>
            <a:defRPr b="1"/>
          </a:pPr>
          <a:r>
            <a:rPr lang="en-US" dirty="0">
              <a:solidFill>
                <a:schemeClr val="bg1"/>
              </a:solidFill>
            </a:rPr>
            <a:t>December 31st</a:t>
          </a:r>
        </a:p>
      </dgm:t>
    </dgm:pt>
    <dgm:pt modelId="{BD03D6FD-5C91-4082-A5B3-B52BA2E67518}" type="parTrans" cxnId="{D83A9E05-36EE-434B-B519-9EC5CC619DDD}">
      <dgm:prSet/>
      <dgm:spPr/>
      <dgm:t>
        <a:bodyPr/>
        <a:lstStyle/>
        <a:p>
          <a:endParaRPr lang="en-US"/>
        </a:p>
      </dgm:t>
    </dgm:pt>
    <dgm:pt modelId="{A795194A-6B1E-4785-B673-5C1D689AB48E}" type="sibTrans" cxnId="{D83A9E05-36EE-434B-B519-9EC5CC619DDD}">
      <dgm:prSet/>
      <dgm:spPr/>
      <dgm:t>
        <a:bodyPr/>
        <a:lstStyle/>
        <a:p>
          <a:endParaRPr lang="en-US"/>
        </a:p>
      </dgm:t>
    </dgm:pt>
    <dgm:pt modelId="{2E4BD66D-40E6-4CDA-88D5-07F41BCEBBAB}">
      <dgm:prSet custT="1"/>
      <dgm:spPr/>
      <dgm:t>
        <a:bodyPr/>
        <a:lstStyle/>
        <a:p>
          <a:pPr>
            <a:defRPr b="1"/>
          </a:pPr>
          <a:r>
            <a:rPr lang="en-US" sz="1700" dirty="0">
              <a:solidFill>
                <a:schemeClr val="bg1"/>
              </a:solidFill>
            </a:rPr>
            <a:t>November</a:t>
          </a:r>
          <a:r>
            <a:rPr lang="en-US" sz="1800" dirty="0">
              <a:solidFill>
                <a:schemeClr val="bg1"/>
              </a:solidFill>
            </a:rPr>
            <a:t> 1</a:t>
          </a:r>
          <a:r>
            <a:rPr lang="en-US" sz="1800" baseline="30000" dirty="0">
              <a:solidFill>
                <a:schemeClr val="bg1"/>
              </a:solidFill>
            </a:rPr>
            <a:t>st</a:t>
          </a:r>
          <a:endParaRPr lang="en-US" sz="1800" dirty="0">
            <a:solidFill>
              <a:schemeClr val="bg1"/>
            </a:solidFill>
          </a:endParaRPr>
        </a:p>
      </dgm:t>
    </dgm:pt>
    <dgm:pt modelId="{13E7F3F0-F2BB-4F1C-A64A-2B6516C524B8}" type="parTrans" cxnId="{25895371-059F-4A7A-99F1-C1EB42A89FA2}">
      <dgm:prSet/>
      <dgm:spPr/>
      <dgm:t>
        <a:bodyPr/>
        <a:lstStyle/>
        <a:p>
          <a:endParaRPr lang="en-US"/>
        </a:p>
      </dgm:t>
    </dgm:pt>
    <dgm:pt modelId="{A6697B71-CC5A-4850-A13B-6F4512610007}" type="sibTrans" cxnId="{25895371-059F-4A7A-99F1-C1EB42A89FA2}">
      <dgm:prSet/>
      <dgm:spPr/>
      <dgm:t>
        <a:bodyPr/>
        <a:lstStyle/>
        <a:p>
          <a:endParaRPr lang="en-US"/>
        </a:p>
      </dgm:t>
    </dgm:pt>
    <dgm:pt modelId="{8A89F3D6-25F6-4D24-93F8-B4C671C9484B}">
      <dgm:prSet custT="1"/>
      <dgm:spPr/>
      <dgm:t>
        <a:bodyPr/>
        <a:lstStyle/>
        <a:p>
          <a:pPr>
            <a:defRPr b="1"/>
          </a:pPr>
          <a:r>
            <a:rPr lang="en-US" sz="1600" dirty="0">
              <a:solidFill>
                <a:schemeClr val="bg1"/>
              </a:solidFill>
            </a:rPr>
            <a:t>Late November/Early December </a:t>
          </a:r>
        </a:p>
      </dgm:t>
    </dgm:pt>
    <dgm:pt modelId="{FDEC4AF2-6421-457B-BEE1-9F95C57C68BE}" type="parTrans" cxnId="{5713CB82-2621-4F1C-A727-7D7D1E733DFA}">
      <dgm:prSet/>
      <dgm:spPr/>
      <dgm:t>
        <a:bodyPr/>
        <a:lstStyle/>
        <a:p>
          <a:endParaRPr lang="en-US"/>
        </a:p>
      </dgm:t>
    </dgm:pt>
    <dgm:pt modelId="{34213356-D04E-4DC5-87DD-944D49FFDCD2}" type="sibTrans" cxnId="{5713CB82-2621-4F1C-A727-7D7D1E733DFA}">
      <dgm:prSet/>
      <dgm:spPr/>
      <dgm:t>
        <a:bodyPr/>
        <a:lstStyle/>
        <a:p>
          <a:endParaRPr lang="en-US"/>
        </a:p>
      </dgm:t>
    </dgm:pt>
    <dgm:pt modelId="{6E9F3C9B-13CA-43A8-8836-0B2B41D07DEF}" type="pres">
      <dgm:prSet presAssocID="{05A24E01-5535-46B9-A9A1-A9A07E639A88}" presName="root" presStyleCnt="0">
        <dgm:presLayoutVars>
          <dgm:chMax/>
          <dgm:chPref/>
          <dgm:animLvl val="lvl"/>
        </dgm:presLayoutVars>
      </dgm:prSet>
      <dgm:spPr/>
    </dgm:pt>
    <dgm:pt modelId="{E8AACCBB-6709-4071-B389-3BB226B3A586}" type="pres">
      <dgm:prSet presAssocID="{05A24E01-5535-46B9-A9A1-A9A07E639A88}" presName="divider" presStyleLbl="fgAcc1" presStyleIdx="0" presStyleCnt="9"/>
      <dgm:spPr>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tailEnd type="triangle" w="lg" len="lg"/>
        </a:ln>
        <a:effectLst/>
      </dgm:spPr>
    </dgm:pt>
    <dgm:pt modelId="{E6F74CED-5217-4282-85F1-1C12DC84731C}" type="pres">
      <dgm:prSet presAssocID="{05A24E01-5535-46B9-A9A1-A9A07E639A88}" presName="nodes" presStyleCnt="0">
        <dgm:presLayoutVars>
          <dgm:chMax/>
          <dgm:chPref/>
          <dgm:animLvl val="lvl"/>
        </dgm:presLayoutVars>
      </dgm:prSet>
      <dgm:spPr/>
    </dgm:pt>
    <dgm:pt modelId="{AC377099-4DAE-451C-ADE9-98036E2679B5}" type="pres">
      <dgm:prSet presAssocID="{58FF46FB-368D-4E9C-A650-0513B8879DA8}" presName="composite" presStyleCnt="0"/>
      <dgm:spPr/>
    </dgm:pt>
    <dgm:pt modelId="{B6C94ECD-6415-4250-B4AD-F67BF5BECFB8}" type="pres">
      <dgm:prSet presAssocID="{58FF46FB-368D-4E9C-A650-0513B8879DA8}" presName="ConnectorPoint" presStyleLbl="lnNode1" presStyleIdx="0"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E99BB09-1B86-4308-A570-3981E6DD3A06}" type="pres">
      <dgm:prSet presAssocID="{58FF46FB-368D-4E9C-A650-0513B8879DA8}" presName="DropPinPlaceHolder" presStyleCnt="0"/>
      <dgm:spPr/>
    </dgm:pt>
    <dgm:pt modelId="{0ED6E8D6-BD44-4400-BC14-1BC75CB979A3}" type="pres">
      <dgm:prSet presAssocID="{58FF46FB-368D-4E9C-A650-0513B8879DA8}" presName="DropPin" presStyleLbl="alignNode1" presStyleIdx="0" presStyleCnt="8"/>
      <dgm:spPr/>
    </dgm:pt>
    <dgm:pt modelId="{5B7FC7CF-F58D-48D5-8BCC-38D6EE87890B}" type="pres">
      <dgm:prSet presAssocID="{58FF46FB-368D-4E9C-A650-0513B8879DA8}" presName="Ellipse" presStyleLbl="fgAcc1" presStyleIdx="1" presStyleCnt="9"/>
      <dgm:spPr>
        <a:solidFill>
          <a:schemeClr val="lt1">
            <a:alpha val="90000"/>
            <a:hueOff val="0"/>
            <a:satOff val="0"/>
            <a:lumOff val="0"/>
            <a:alphaOff val="0"/>
          </a:schemeClr>
        </a:solidFill>
        <a:ln w="12700" cap="flat" cmpd="sng" algn="ctr">
          <a:noFill/>
          <a:prstDash val="solid"/>
          <a:miter lim="800000"/>
        </a:ln>
        <a:effectLst/>
      </dgm:spPr>
    </dgm:pt>
    <dgm:pt modelId="{D2143A46-815A-49BF-9455-C0385022444F}" type="pres">
      <dgm:prSet presAssocID="{58FF46FB-368D-4E9C-A650-0513B8879DA8}" presName="L2TextContainer" presStyleLbl="revTx" presStyleIdx="0" presStyleCnt="16">
        <dgm:presLayoutVars>
          <dgm:bulletEnabled val="1"/>
        </dgm:presLayoutVars>
      </dgm:prSet>
      <dgm:spPr/>
    </dgm:pt>
    <dgm:pt modelId="{8E3FB235-DF38-476B-9A0E-B1E583D50944}" type="pres">
      <dgm:prSet presAssocID="{58FF46FB-368D-4E9C-A650-0513B8879DA8}" presName="L1TextContainer" presStyleLbl="revTx" presStyleIdx="1" presStyleCnt="16" custScaleX="85387">
        <dgm:presLayoutVars>
          <dgm:chMax val="1"/>
          <dgm:chPref val="1"/>
          <dgm:bulletEnabled val="1"/>
        </dgm:presLayoutVars>
      </dgm:prSet>
      <dgm:spPr/>
    </dgm:pt>
    <dgm:pt modelId="{9AA05CE5-209F-4AD9-BE2C-2A69F76DA8F4}" type="pres">
      <dgm:prSet presAssocID="{58FF46FB-368D-4E9C-A650-0513B8879DA8}" presName="ConnectLine" presStyleLbl="sibTrans1D1" presStyleIdx="0" presStyleCnt="8"/>
      <dgm:spPr>
        <a:noFill/>
        <a:ln w="12700" cap="flat" cmpd="sng" algn="ctr">
          <a:solidFill>
            <a:schemeClr val="accent5">
              <a:hueOff val="0"/>
              <a:satOff val="0"/>
              <a:lumOff val="0"/>
              <a:alphaOff val="0"/>
            </a:schemeClr>
          </a:solidFill>
          <a:prstDash val="dash"/>
          <a:miter lim="800000"/>
        </a:ln>
        <a:effectLst/>
      </dgm:spPr>
    </dgm:pt>
    <dgm:pt modelId="{17350C28-DA10-4F3B-9FA2-0FE7C12A4ABE}" type="pres">
      <dgm:prSet presAssocID="{58FF46FB-368D-4E9C-A650-0513B8879DA8}" presName="EmptyPlaceHolder" presStyleCnt="0"/>
      <dgm:spPr/>
    </dgm:pt>
    <dgm:pt modelId="{6DA7B85E-9DC6-4F3B-A2BF-09CDEEDB43BC}" type="pres">
      <dgm:prSet presAssocID="{CFA40740-0682-470C-AD5A-CFF53CD12BD2}" presName="spaceBetweenRectangles" presStyleCnt="0"/>
      <dgm:spPr/>
    </dgm:pt>
    <dgm:pt modelId="{CF519A69-9940-494F-8406-D0D876E3CD26}" type="pres">
      <dgm:prSet presAssocID="{D05E1923-5021-40F7-B4EF-E582E23A699D}" presName="composite" presStyleCnt="0"/>
      <dgm:spPr/>
    </dgm:pt>
    <dgm:pt modelId="{714429FF-AAA3-4358-8C5F-1A7F29AA2B7B}" type="pres">
      <dgm:prSet presAssocID="{D05E1923-5021-40F7-B4EF-E582E23A699D}" presName="ConnectorPoint" presStyleLbl="lnNode1" presStyleIdx="1"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B8B1E8E-162B-4E3E-9E31-BA5CFBD3ED9D}" type="pres">
      <dgm:prSet presAssocID="{D05E1923-5021-40F7-B4EF-E582E23A699D}" presName="DropPinPlaceHolder" presStyleCnt="0"/>
      <dgm:spPr/>
    </dgm:pt>
    <dgm:pt modelId="{358CAA11-0A87-4861-8B4E-913B1EAD1334}" type="pres">
      <dgm:prSet presAssocID="{D05E1923-5021-40F7-B4EF-E582E23A699D}" presName="DropPin" presStyleLbl="alignNode1" presStyleIdx="1" presStyleCnt="8" custLinFactNeighborX="2605" custLinFactNeighborY="32861"/>
      <dgm:spPr/>
    </dgm:pt>
    <dgm:pt modelId="{B1A1A837-F261-404B-A808-B2F4154CE8A2}" type="pres">
      <dgm:prSet presAssocID="{D05E1923-5021-40F7-B4EF-E582E23A699D}" presName="Ellipse" presStyleLbl="fgAcc1" presStyleIdx="2" presStyleCnt="9"/>
      <dgm:spPr>
        <a:solidFill>
          <a:schemeClr val="lt1">
            <a:alpha val="90000"/>
            <a:hueOff val="0"/>
            <a:satOff val="0"/>
            <a:lumOff val="0"/>
            <a:alphaOff val="0"/>
          </a:schemeClr>
        </a:solidFill>
        <a:ln w="12700" cap="flat" cmpd="sng" algn="ctr">
          <a:noFill/>
          <a:prstDash val="solid"/>
          <a:miter lim="800000"/>
        </a:ln>
        <a:effectLst/>
      </dgm:spPr>
    </dgm:pt>
    <dgm:pt modelId="{B5F3F650-2E42-488A-AD4F-C4BD47D19A84}" type="pres">
      <dgm:prSet presAssocID="{D05E1923-5021-40F7-B4EF-E582E23A699D}" presName="L2TextContainer" presStyleLbl="revTx" presStyleIdx="2" presStyleCnt="16">
        <dgm:presLayoutVars>
          <dgm:bulletEnabled val="1"/>
        </dgm:presLayoutVars>
      </dgm:prSet>
      <dgm:spPr/>
    </dgm:pt>
    <dgm:pt modelId="{223C5207-4FA2-4A6C-8F43-20BD55767C99}" type="pres">
      <dgm:prSet presAssocID="{D05E1923-5021-40F7-B4EF-E582E23A699D}" presName="L1TextContainer" presStyleLbl="revTx" presStyleIdx="3" presStyleCnt="16" custScaleX="85387">
        <dgm:presLayoutVars>
          <dgm:chMax val="1"/>
          <dgm:chPref val="1"/>
          <dgm:bulletEnabled val="1"/>
        </dgm:presLayoutVars>
      </dgm:prSet>
      <dgm:spPr/>
    </dgm:pt>
    <dgm:pt modelId="{4FE5EB5D-4CEF-4D0D-9394-0534E61844BE}" type="pres">
      <dgm:prSet presAssocID="{D05E1923-5021-40F7-B4EF-E582E23A699D}" presName="ConnectLine" presStyleLbl="sibTrans1D1" presStyleIdx="1" presStyleCnt="8"/>
      <dgm:spPr>
        <a:noFill/>
        <a:ln w="12700" cap="flat" cmpd="sng" algn="ctr">
          <a:solidFill>
            <a:schemeClr val="accent5">
              <a:hueOff val="0"/>
              <a:satOff val="0"/>
              <a:lumOff val="0"/>
              <a:alphaOff val="0"/>
            </a:schemeClr>
          </a:solidFill>
          <a:prstDash val="dash"/>
          <a:miter lim="800000"/>
        </a:ln>
        <a:effectLst/>
      </dgm:spPr>
    </dgm:pt>
    <dgm:pt modelId="{EC869059-0AEC-4D98-8C46-CB603A342C72}" type="pres">
      <dgm:prSet presAssocID="{D05E1923-5021-40F7-B4EF-E582E23A699D}" presName="EmptyPlaceHolder" presStyleCnt="0"/>
      <dgm:spPr/>
    </dgm:pt>
    <dgm:pt modelId="{408BA715-9739-461D-BFDE-88EDAE355E60}" type="pres">
      <dgm:prSet presAssocID="{F020958C-EF86-4274-85F9-318F2792F7B6}" presName="spaceBetweenRectangles" presStyleCnt="0"/>
      <dgm:spPr/>
    </dgm:pt>
    <dgm:pt modelId="{D512C7F9-87A6-4BA9-AFAC-03FF1578D945}" type="pres">
      <dgm:prSet presAssocID="{FA8F44BD-C8C7-462C-9756-1EC498E86842}" presName="composite" presStyleCnt="0"/>
      <dgm:spPr/>
    </dgm:pt>
    <dgm:pt modelId="{152AD014-AFD0-4700-A468-4D562874339A}" type="pres">
      <dgm:prSet presAssocID="{FA8F44BD-C8C7-462C-9756-1EC498E86842}" presName="ConnectorPoint" presStyleLbl="lnNode1" presStyleIdx="2"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6CE2C4D8-4380-442D-A6C2-0B468BF3C74C}" type="pres">
      <dgm:prSet presAssocID="{FA8F44BD-C8C7-462C-9756-1EC498E86842}" presName="DropPinPlaceHolder" presStyleCnt="0"/>
      <dgm:spPr/>
    </dgm:pt>
    <dgm:pt modelId="{72C82E90-F103-439C-8371-CFFB0927B9DE}" type="pres">
      <dgm:prSet presAssocID="{FA8F44BD-C8C7-462C-9756-1EC498E86842}" presName="DropPin" presStyleLbl="alignNode1" presStyleIdx="2" presStyleCnt="8"/>
      <dgm:spPr/>
    </dgm:pt>
    <dgm:pt modelId="{5D519322-C1DD-47AE-92C0-13575134BC76}" type="pres">
      <dgm:prSet presAssocID="{FA8F44BD-C8C7-462C-9756-1EC498E86842}" presName="Ellipse" presStyleLbl="fgAcc1" presStyleIdx="3" presStyleCnt="9"/>
      <dgm:spPr>
        <a:solidFill>
          <a:schemeClr val="lt1">
            <a:alpha val="90000"/>
            <a:hueOff val="0"/>
            <a:satOff val="0"/>
            <a:lumOff val="0"/>
            <a:alphaOff val="0"/>
          </a:schemeClr>
        </a:solidFill>
        <a:ln w="12700" cap="flat" cmpd="sng" algn="ctr">
          <a:noFill/>
          <a:prstDash val="solid"/>
          <a:miter lim="800000"/>
        </a:ln>
        <a:effectLst/>
      </dgm:spPr>
    </dgm:pt>
    <dgm:pt modelId="{96DDA0FE-83E2-423C-9F13-58A61EB68487}" type="pres">
      <dgm:prSet presAssocID="{FA8F44BD-C8C7-462C-9756-1EC498E86842}" presName="L2TextContainer" presStyleLbl="revTx" presStyleIdx="4" presStyleCnt="16">
        <dgm:presLayoutVars>
          <dgm:bulletEnabled val="1"/>
        </dgm:presLayoutVars>
      </dgm:prSet>
      <dgm:spPr/>
    </dgm:pt>
    <dgm:pt modelId="{2D6C7916-1130-46A8-833B-A6278CBD2192}" type="pres">
      <dgm:prSet presAssocID="{FA8F44BD-C8C7-462C-9756-1EC498E86842}" presName="L1TextContainer" presStyleLbl="revTx" presStyleIdx="5" presStyleCnt="16" custScaleX="85387" custLinFactNeighborX="0">
        <dgm:presLayoutVars>
          <dgm:chMax val="1"/>
          <dgm:chPref val="1"/>
          <dgm:bulletEnabled val="1"/>
        </dgm:presLayoutVars>
      </dgm:prSet>
      <dgm:spPr/>
    </dgm:pt>
    <dgm:pt modelId="{4D953791-5C2F-4A75-A8F4-6ED7EAB5E015}" type="pres">
      <dgm:prSet presAssocID="{FA8F44BD-C8C7-462C-9756-1EC498E86842}" presName="ConnectLine" presStyleLbl="sibTrans1D1" presStyleIdx="2" presStyleCnt="8"/>
      <dgm:spPr>
        <a:noFill/>
        <a:ln w="12700" cap="flat" cmpd="sng" algn="ctr">
          <a:solidFill>
            <a:schemeClr val="accent5">
              <a:hueOff val="0"/>
              <a:satOff val="0"/>
              <a:lumOff val="0"/>
              <a:alphaOff val="0"/>
            </a:schemeClr>
          </a:solidFill>
          <a:prstDash val="dash"/>
          <a:miter lim="800000"/>
        </a:ln>
        <a:effectLst/>
      </dgm:spPr>
    </dgm:pt>
    <dgm:pt modelId="{22A72E40-4DCC-4F48-AADD-29738FD37A2C}" type="pres">
      <dgm:prSet presAssocID="{FA8F44BD-C8C7-462C-9756-1EC498E86842}" presName="EmptyPlaceHolder" presStyleCnt="0"/>
      <dgm:spPr/>
    </dgm:pt>
    <dgm:pt modelId="{E168BB9F-20D9-474F-9E39-4872B40634C6}" type="pres">
      <dgm:prSet presAssocID="{8C8A9736-03DA-4B1C-A590-10B4AD89452B}" presName="spaceBetweenRectangles" presStyleCnt="0"/>
      <dgm:spPr/>
    </dgm:pt>
    <dgm:pt modelId="{A62622B1-7EF4-49B6-9AC7-B54F0E2A0C74}" type="pres">
      <dgm:prSet presAssocID="{8BAB5E6F-A65E-41DB-A296-0818B0E49F7C}" presName="composite" presStyleCnt="0"/>
      <dgm:spPr/>
    </dgm:pt>
    <dgm:pt modelId="{14282312-87CB-41BB-A02D-C594BBEF33C7}" type="pres">
      <dgm:prSet presAssocID="{8BAB5E6F-A65E-41DB-A296-0818B0E49F7C}" presName="ConnectorPoint" presStyleLbl="lnNode1" presStyleIdx="3"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D554C1A5-AF8E-41FC-A779-25BD6B11F91F}" type="pres">
      <dgm:prSet presAssocID="{8BAB5E6F-A65E-41DB-A296-0818B0E49F7C}" presName="DropPinPlaceHolder" presStyleCnt="0"/>
      <dgm:spPr/>
    </dgm:pt>
    <dgm:pt modelId="{17331DD9-74CF-4A3A-86BA-F4B9DBEAB944}" type="pres">
      <dgm:prSet presAssocID="{8BAB5E6F-A65E-41DB-A296-0818B0E49F7C}" presName="DropPin" presStyleLbl="alignNode1" presStyleIdx="3" presStyleCnt="8" custLinFactNeighborX="90" custLinFactNeighborY="32862"/>
      <dgm:spPr/>
    </dgm:pt>
    <dgm:pt modelId="{515AAB83-BD07-4B9E-9A3B-858C0B126F9C}" type="pres">
      <dgm:prSet presAssocID="{8BAB5E6F-A65E-41DB-A296-0818B0E49F7C}" presName="Ellipse" presStyleLbl="fgAcc1" presStyleIdx="4" presStyleCnt="9"/>
      <dgm:spPr>
        <a:solidFill>
          <a:schemeClr val="lt1">
            <a:alpha val="90000"/>
            <a:hueOff val="0"/>
            <a:satOff val="0"/>
            <a:lumOff val="0"/>
            <a:alphaOff val="0"/>
          </a:schemeClr>
        </a:solidFill>
        <a:ln w="12700" cap="flat" cmpd="sng" algn="ctr">
          <a:noFill/>
          <a:prstDash val="solid"/>
          <a:miter lim="800000"/>
        </a:ln>
        <a:effectLst/>
      </dgm:spPr>
    </dgm:pt>
    <dgm:pt modelId="{08CB2D5A-F46A-4E0E-9575-15F31D04AAC6}" type="pres">
      <dgm:prSet presAssocID="{8BAB5E6F-A65E-41DB-A296-0818B0E49F7C}" presName="L2TextContainer" presStyleLbl="revTx" presStyleIdx="6" presStyleCnt="16">
        <dgm:presLayoutVars>
          <dgm:bulletEnabled val="1"/>
        </dgm:presLayoutVars>
      </dgm:prSet>
      <dgm:spPr/>
    </dgm:pt>
    <dgm:pt modelId="{7C1E6B4A-59F7-4018-A403-E1CCAEE78BA1}" type="pres">
      <dgm:prSet presAssocID="{8BAB5E6F-A65E-41DB-A296-0818B0E49F7C}" presName="L1TextContainer" presStyleLbl="revTx" presStyleIdx="7" presStyleCnt="16" custScaleX="85387">
        <dgm:presLayoutVars>
          <dgm:chMax val="1"/>
          <dgm:chPref val="1"/>
          <dgm:bulletEnabled val="1"/>
        </dgm:presLayoutVars>
      </dgm:prSet>
      <dgm:spPr/>
    </dgm:pt>
    <dgm:pt modelId="{A03C5372-D306-43AC-B406-6F8183849431}" type="pres">
      <dgm:prSet presAssocID="{8BAB5E6F-A65E-41DB-A296-0818B0E49F7C}" presName="ConnectLine" presStyleLbl="sibTrans1D1" presStyleIdx="3" presStyleCnt="8"/>
      <dgm:spPr>
        <a:noFill/>
        <a:ln w="12700" cap="flat" cmpd="sng" algn="ctr">
          <a:solidFill>
            <a:schemeClr val="accent5">
              <a:hueOff val="0"/>
              <a:satOff val="0"/>
              <a:lumOff val="0"/>
              <a:alphaOff val="0"/>
            </a:schemeClr>
          </a:solidFill>
          <a:prstDash val="dash"/>
          <a:miter lim="800000"/>
        </a:ln>
        <a:effectLst/>
      </dgm:spPr>
    </dgm:pt>
    <dgm:pt modelId="{90926F0B-05E0-48AF-9C69-5C494731F877}" type="pres">
      <dgm:prSet presAssocID="{8BAB5E6F-A65E-41DB-A296-0818B0E49F7C}" presName="EmptyPlaceHolder" presStyleCnt="0"/>
      <dgm:spPr/>
    </dgm:pt>
    <dgm:pt modelId="{9EA695E3-93D5-405B-8AF6-0B8537A964FD}" type="pres">
      <dgm:prSet presAssocID="{B407F4C3-8FC9-4E91-A0EC-6B33713CC9A5}" presName="spaceBetweenRectangles" presStyleCnt="0"/>
      <dgm:spPr/>
    </dgm:pt>
    <dgm:pt modelId="{05956D37-804F-419D-9E8C-30D41D06DC3E}" type="pres">
      <dgm:prSet presAssocID="{8B9AF88A-E1F7-4D3A-905F-87228D6A8655}" presName="composite" presStyleCnt="0"/>
      <dgm:spPr/>
    </dgm:pt>
    <dgm:pt modelId="{58B7B786-A0AD-4662-8D54-C5C572D2C32C}" type="pres">
      <dgm:prSet presAssocID="{8B9AF88A-E1F7-4D3A-905F-87228D6A8655}" presName="ConnectorPoint" presStyleLbl="lnNode1" presStyleIdx="4"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4704426-333D-4092-A035-BBC55DB8579D}" type="pres">
      <dgm:prSet presAssocID="{8B9AF88A-E1F7-4D3A-905F-87228D6A8655}" presName="DropPinPlaceHolder" presStyleCnt="0"/>
      <dgm:spPr/>
    </dgm:pt>
    <dgm:pt modelId="{A55439AF-6893-479D-8B57-31FBC13C553F}" type="pres">
      <dgm:prSet presAssocID="{8B9AF88A-E1F7-4D3A-905F-87228D6A8655}" presName="DropPin" presStyleLbl="alignNode1" presStyleIdx="4" presStyleCnt="8"/>
      <dgm:spPr/>
    </dgm:pt>
    <dgm:pt modelId="{A22B1C16-7FF0-4DBE-B32E-E43FEB1E2EAC}" type="pres">
      <dgm:prSet presAssocID="{8B9AF88A-E1F7-4D3A-905F-87228D6A8655}" presName="Ellipse" presStyleLbl="fgAcc1" presStyleIdx="5" presStyleCnt="9"/>
      <dgm:spPr>
        <a:solidFill>
          <a:schemeClr val="lt1">
            <a:alpha val="90000"/>
            <a:hueOff val="0"/>
            <a:satOff val="0"/>
            <a:lumOff val="0"/>
            <a:alphaOff val="0"/>
          </a:schemeClr>
        </a:solidFill>
        <a:ln w="12700" cap="flat" cmpd="sng" algn="ctr">
          <a:noFill/>
          <a:prstDash val="solid"/>
          <a:miter lim="800000"/>
        </a:ln>
        <a:effectLst/>
      </dgm:spPr>
    </dgm:pt>
    <dgm:pt modelId="{1B55AA6D-649D-4145-93EB-08B866A4D4E5}" type="pres">
      <dgm:prSet presAssocID="{8B9AF88A-E1F7-4D3A-905F-87228D6A8655}" presName="L2TextContainer" presStyleLbl="revTx" presStyleIdx="8" presStyleCnt="16">
        <dgm:presLayoutVars>
          <dgm:bulletEnabled val="1"/>
        </dgm:presLayoutVars>
      </dgm:prSet>
      <dgm:spPr/>
    </dgm:pt>
    <dgm:pt modelId="{3FA5D5AE-9CAE-4D19-9765-BCEE62095312}" type="pres">
      <dgm:prSet presAssocID="{8B9AF88A-E1F7-4D3A-905F-87228D6A8655}" presName="L1TextContainer" presStyleLbl="revTx" presStyleIdx="9" presStyleCnt="16" custScaleX="85387">
        <dgm:presLayoutVars>
          <dgm:chMax val="1"/>
          <dgm:chPref val="1"/>
          <dgm:bulletEnabled val="1"/>
        </dgm:presLayoutVars>
      </dgm:prSet>
      <dgm:spPr/>
    </dgm:pt>
    <dgm:pt modelId="{FE6CA7EB-68EC-4E76-9051-08C4CF370101}" type="pres">
      <dgm:prSet presAssocID="{8B9AF88A-E1F7-4D3A-905F-87228D6A8655}" presName="ConnectLine" presStyleLbl="sibTrans1D1" presStyleIdx="4" presStyleCnt="8"/>
      <dgm:spPr>
        <a:noFill/>
        <a:ln w="12700" cap="flat" cmpd="sng" algn="ctr">
          <a:solidFill>
            <a:schemeClr val="accent5">
              <a:hueOff val="0"/>
              <a:satOff val="0"/>
              <a:lumOff val="0"/>
              <a:alphaOff val="0"/>
            </a:schemeClr>
          </a:solidFill>
          <a:prstDash val="dash"/>
          <a:miter lim="800000"/>
        </a:ln>
        <a:effectLst/>
      </dgm:spPr>
    </dgm:pt>
    <dgm:pt modelId="{070CED43-982E-487C-9CC2-CFAEABD4D2D8}" type="pres">
      <dgm:prSet presAssocID="{8B9AF88A-E1F7-4D3A-905F-87228D6A8655}" presName="EmptyPlaceHolder" presStyleCnt="0"/>
      <dgm:spPr/>
    </dgm:pt>
    <dgm:pt modelId="{494E392E-2063-4825-A86D-2E7827B0E73F}" type="pres">
      <dgm:prSet presAssocID="{F11DD6EC-352C-4A0E-84AA-FEBE2F06BCF9}" presName="spaceBetweenRectangles" presStyleCnt="0"/>
      <dgm:spPr/>
    </dgm:pt>
    <dgm:pt modelId="{09519760-8505-466E-A055-E46BCD2312B6}" type="pres">
      <dgm:prSet presAssocID="{2E4BD66D-40E6-4CDA-88D5-07F41BCEBBAB}" presName="composite" presStyleCnt="0"/>
      <dgm:spPr/>
    </dgm:pt>
    <dgm:pt modelId="{494A7C66-C9C0-4648-A0E6-E3DA4D92C1E8}" type="pres">
      <dgm:prSet presAssocID="{2E4BD66D-40E6-4CDA-88D5-07F41BCEBBAB}" presName="ConnectorPoint" presStyleLbl="lnNode1" presStyleIdx="5"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5B7B87D4-FDDB-430D-BC4F-E2DB6A985F40}" type="pres">
      <dgm:prSet presAssocID="{2E4BD66D-40E6-4CDA-88D5-07F41BCEBBAB}" presName="DropPinPlaceHolder" presStyleCnt="0"/>
      <dgm:spPr/>
    </dgm:pt>
    <dgm:pt modelId="{6BEE75C2-BB1E-474D-A6E4-9506059B59BE}" type="pres">
      <dgm:prSet presAssocID="{2E4BD66D-40E6-4CDA-88D5-07F41BCEBBAB}" presName="DropPin" presStyleLbl="alignNode1" presStyleIdx="5" presStyleCnt="8" custLinFactNeighborX="0" custLinFactNeighborY="0"/>
      <dgm:spPr/>
    </dgm:pt>
    <dgm:pt modelId="{7931E203-A0B6-481B-BED4-BEA7972C70E4}" type="pres">
      <dgm:prSet presAssocID="{2E4BD66D-40E6-4CDA-88D5-07F41BCEBBAB}" presName="Ellipse" presStyleLbl="fgAcc1" presStyleIdx="6" presStyleCnt="9"/>
      <dgm:spPr>
        <a:solidFill>
          <a:schemeClr val="lt1">
            <a:alpha val="90000"/>
            <a:hueOff val="0"/>
            <a:satOff val="0"/>
            <a:lumOff val="0"/>
            <a:alphaOff val="0"/>
          </a:schemeClr>
        </a:solidFill>
        <a:ln w="12700" cap="flat" cmpd="sng" algn="ctr">
          <a:noFill/>
          <a:prstDash val="solid"/>
          <a:miter lim="800000"/>
        </a:ln>
        <a:effectLst/>
      </dgm:spPr>
    </dgm:pt>
    <dgm:pt modelId="{315D620C-DF25-416A-9137-25F6C1C63832}" type="pres">
      <dgm:prSet presAssocID="{2E4BD66D-40E6-4CDA-88D5-07F41BCEBBAB}" presName="L2TextContainer" presStyleLbl="revTx" presStyleIdx="10" presStyleCnt="16">
        <dgm:presLayoutVars>
          <dgm:bulletEnabled val="1"/>
        </dgm:presLayoutVars>
      </dgm:prSet>
      <dgm:spPr/>
    </dgm:pt>
    <dgm:pt modelId="{0BC180CE-2C4B-4C05-A8DF-D229ACD43056}" type="pres">
      <dgm:prSet presAssocID="{2E4BD66D-40E6-4CDA-88D5-07F41BCEBBAB}" presName="L1TextContainer" presStyleLbl="revTx" presStyleIdx="11" presStyleCnt="16" custLinFactNeighborX="3815" custLinFactNeighborY="-16720">
        <dgm:presLayoutVars>
          <dgm:chMax val="1"/>
          <dgm:chPref val="1"/>
          <dgm:bulletEnabled val="1"/>
        </dgm:presLayoutVars>
      </dgm:prSet>
      <dgm:spPr/>
    </dgm:pt>
    <dgm:pt modelId="{4831FB0E-56C7-48F4-9A9F-A71E5DDB5E31}" type="pres">
      <dgm:prSet presAssocID="{2E4BD66D-40E6-4CDA-88D5-07F41BCEBBAB}" presName="ConnectLine" presStyleLbl="sibTrans1D1" presStyleIdx="5" presStyleCnt="8"/>
      <dgm:spPr>
        <a:noFill/>
        <a:ln w="12700" cap="flat" cmpd="sng" algn="ctr">
          <a:solidFill>
            <a:schemeClr val="accent5">
              <a:hueOff val="0"/>
              <a:satOff val="0"/>
              <a:lumOff val="0"/>
              <a:alphaOff val="0"/>
            </a:schemeClr>
          </a:solidFill>
          <a:prstDash val="dash"/>
          <a:miter lim="800000"/>
        </a:ln>
        <a:effectLst/>
      </dgm:spPr>
    </dgm:pt>
    <dgm:pt modelId="{86A64EB7-A801-477D-B4BB-7534FE06A1EB}" type="pres">
      <dgm:prSet presAssocID="{2E4BD66D-40E6-4CDA-88D5-07F41BCEBBAB}" presName="EmptyPlaceHolder" presStyleCnt="0"/>
      <dgm:spPr/>
    </dgm:pt>
    <dgm:pt modelId="{B28A2DD8-2A08-47BF-AA2D-B86765823FBC}" type="pres">
      <dgm:prSet presAssocID="{A6697B71-CC5A-4850-A13B-6F4512610007}" presName="spaceBetweenRectangles" presStyleCnt="0"/>
      <dgm:spPr/>
    </dgm:pt>
    <dgm:pt modelId="{17BFE5A4-072E-46AF-844E-FF863F4B0DE1}" type="pres">
      <dgm:prSet presAssocID="{8A89F3D6-25F6-4D24-93F8-B4C671C9484B}" presName="composite" presStyleCnt="0"/>
      <dgm:spPr/>
    </dgm:pt>
    <dgm:pt modelId="{62A284C9-3C3D-46CC-BCB5-10AC8E62A4BB}" type="pres">
      <dgm:prSet presAssocID="{8A89F3D6-25F6-4D24-93F8-B4C671C9484B}" presName="ConnectorPoint" presStyleLbl="lnNode1" presStyleIdx="6"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67377F29-B112-4158-B75E-254892468D95}" type="pres">
      <dgm:prSet presAssocID="{8A89F3D6-25F6-4D24-93F8-B4C671C9484B}" presName="DropPinPlaceHolder" presStyleCnt="0"/>
      <dgm:spPr/>
    </dgm:pt>
    <dgm:pt modelId="{F7C5628C-ED71-4497-8C49-858C1007AF1E}" type="pres">
      <dgm:prSet presAssocID="{8A89F3D6-25F6-4D24-93F8-B4C671C9484B}" presName="DropPin" presStyleLbl="alignNode1" presStyleIdx="6" presStyleCnt="8"/>
      <dgm:spPr/>
    </dgm:pt>
    <dgm:pt modelId="{41FD9740-0795-4852-A22F-E2C0DFAEBB1C}" type="pres">
      <dgm:prSet presAssocID="{8A89F3D6-25F6-4D24-93F8-B4C671C9484B}" presName="Ellipse" presStyleLbl="fgAcc1" presStyleIdx="7" presStyleCnt="9"/>
      <dgm:spPr>
        <a:solidFill>
          <a:schemeClr val="lt1">
            <a:alpha val="90000"/>
            <a:hueOff val="0"/>
            <a:satOff val="0"/>
            <a:lumOff val="0"/>
            <a:alphaOff val="0"/>
          </a:schemeClr>
        </a:solidFill>
        <a:ln w="12700" cap="flat" cmpd="sng" algn="ctr">
          <a:noFill/>
          <a:prstDash val="solid"/>
          <a:miter lim="800000"/>
        </a:ln>
        <a:effectLst/>
      </dgm:spPr>
    </dgm:pt>
    <dgm:pt modelId="{31C767E6-A363-4935-A3ED-C82349E5A64C}" type="pres">
      <dgm:prSet presAssocID="{8A89F3D6-25F6-4D24-93F8-B4C671C9484B}" presName="L2TextContainer" presStyleLbl="revTx" presStyleIdx="12" presStyleCnt="16">
        <dgm:presLayoutVars>
          <dgm:bulletEnabled val="1"/>
        </dgm:presLayoutVars>
      </dgm:prSet>
      <dgm:spPr/>
    </dgm:pt>
    <dgm:pt modelId="{94AD198C-0960-4DCD-8323-23526E88030A}" type="pres">
      <dgm:prSet presAssocID="{8A89F3D6-25F6-4D24-93F8-B4C671C9484B}" presName="L1TextContainer" presStyleLbl="revTx" presStyleIdx="13" presStyleCnt="16" custLinFactNeighborX="9710" custLinFactNeighborY="5799">
        <dgm:presLayoutVars>
          <dgm:chMax val="1"/>
          <dgm:chPref val="1"/>
          <dgm:bulletEnabled val="1"/>
        </dgm:presLayoutVars>
      </dgm:prSet>
      <dgm:spPr/>
    </dgm:pt>
    <dgm:pt modelId="{14B3B0D9-E296-46CC-97B3-F6EC1DB4C658}" type="pres">
      <dgm:prSet presAssocID="{8A89F3D6-25F6-4D24-93F8-B4C671C9484B}" presName="ConnectLine" presStyleLbl="sibTrans1D1" presStyleIdx="6" presStyleCnt="8"/>
      <dgm:spPr>
        <a:noFill/>
        <a:ln w="12700" cap="flat" cmpd="sng" algn="ctr">
          <a:solidFill>
            <a:schemeClr val="accent5">
              <a:hueOff val="0"/>
              <a:satOff val="0"/>
              <a:lumOff val="0"/>
              <a:alphaOff val="0"/>
            </a:schemeClr>
          </a:solidFill>
          <a:prstDash val="dash"/>
          <a:miter lim="800000"/>
        </a:ln>
        <a:effectLst/>
      </dgm:spPr>
    </dgm:pt>
    <dgm:pt modelId="{A921316D-9F73-429B-8B0E-CA8878A08F7C}" type="pres">
      <dgm:prSet presAssocID="{8A89F3D6-25F6-4D24-93F8-B4C671C9484B}" presName="EmptyPlaceHolder" presStyleCnt="0"/>
      <dgm:spPr/>
    </dgm:pt>
    <dgm:pt modelId="{ABFEEA61-A2F7-47D5-B2BB-ECF2B1226921}" type="pres">
      <dgm:prSet presAssocID="{34213356-D04E-4DC5-87DD-944D49FFDCD2}" presName="spaceBetweenRectangles" presStyleCnt="0"/>
      <dgm:spPr/>
    </dgm:pt>
    <dgm:pt modelId="{49ECD10B-D50C-4420-BCF5-6577CDB0B0A3}" type="pres">
      <dgm:prSet presAssocID="{A63263CC-A245-4F20-8B0B-1A42458CDD43}" presName="composite" presStyleCnt="0"/>
      <dgm:spPr/>
    </dgm:pt>
    <dgm:pt modelId="{A202333A-4804-4F6E-8494-088D70590429}" type="pres">
      <dgm:prSet presAssocID="{A63263CC-A245-4F20-8B0B-1A42458CDD43}" presName="ConnectorPoint" presStyleLbl="lnNode1" presStyleIdx="7"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0156010-2DEE-40BA-B5F2-D4DE2CF6EA95}" type="pres">
      <dgm:prSet presAssocID="{A63263CC-A245-4F20-8B0B-1A42458CDD43}" presName="DropPinPlaceHolder" presStyleCnt="0"/>
      <dgm:spPr/>
    </dgm:pt>
    <dgm:pt modelId="{F85027BA-C9E9-4229-A1AB-86E6A13D4327}" type="pres">
      <dgm:prSet presAssocID="{A63263CC-A245-4F20-8B0B-1A42458CDD43}" presName="DropPin" presStyleLbl="alignNode1" presStyleIdx="7" presStyleCnt="8" custLinFactNeighborX="-1909" custLinFactNeighborY="32861"/>
      <dgm:spPr/>
    </dgm:pt>
    <dgm:pt modelId="{AF9E733B-569D-4C19-B61E-BF7BE8583A57}" type="pres">
      <dgm:prSet presAssocID="{A63263CC-A245-4F20-8B0B-1A42458CDD43}" presName="Ellipse" presStyleLbl="fgAcc1" presStyleIdx="8" presStyleCnt="9"/>
      <dgm:spPr>
        <a:solidFill>
          <a:schemeClr val="lt1">
            <a:alpha val="90000"/>
            <a:hueOff val="0"/>
            <a:satOff val="0"/>
            <a:lumOff val="0"/>
            <a:alphaOff val="0"/>
          </a:schemeClr>
        </a:solidFill>
        <a:ln w="12700" cap="flat" cmpd="sng" algn="ctr">
          <a:noFill/>
          <a:prstDash val="solid"/>
          <a:miter lim="800000"/>
        </a:ln>
        <a:effectLst/>
      </dgm:spPr>
    </dgm:pt>
    <dgm:pt modelId="{B63FED73-7328-41EA-98A9-32BDAB8118C5}" type="pres">
      <dgm:prSet presAssocID="{A63263CC-A245-4F20-8B0B-1A42458CDD43}" presName="L2TextContainer" presStyleLbl="revTx" presStyleIdx="14" presStyleCnt="16">
        <dgm:presLayoutVars>
          <dgm:bulletEnabled val="1"/>
        </dgm:presLayoutVars>
      </dgm:prSet>
      <dgm:spPr/>
    </dgm:pt>
    <dgm:pt modelId="{3B030961-807B-4340-8BDE-FEFFBED92F4D}" type="pres">
      <dgm:prSet presAssocID="{A63263CC-A245-4F20-8B0B-1A42458CDD43}" presName="L1TextContainer" presStyleLbl="revTx" presStyleIdx="15" presStyleCnt="16" custScaleX="81985" custLinFactNeighborX="-1189" custLinFactNeighborY="32254">
        <dgm:presLayoutVars>
          <dgm:chMax val="1"/>
          <dgm:chPref val="1"/>
          <dgm:bulletEnabled val="1"/>
        </dgm:presLayoutVars>
      </dgm:prSet>
      <dgm:spPr/>
    </dgm:pt>
    <dgm:pt modelId="{1212D49C-6DD1-4BE9-AEC3-E180D2469AEB}" type="pres">
      <dgm:prSet presAssocID="{A63263CC-A245-4F20-8B0B-1A42458CDD43}" presName="ConnectLine" presStyleLbl="sibTrans1D1" presStyleIdx="7" presStyleCnt="8" custLinFactNeighborX="-6306" custLinFactNeighborY="-72"/>
      <dgm:spPr>
        <a:noFill/>
        <a:ln w="12700" cap="flat" cmpd="sng" algn="ctr">
          <a:solidFill>
            <a:schemeClr val="accent5">
              <a:hueOff val="0"/>
              <a:satOff val="0"/>
              <a:lumOff val="0"/>
              <a:alphaOff val="0"/>
            </a:schemeClr>
          </a:solidFill>
          <a:prstDash val="dash"/>
          <a:miter lim="800000"/>
        </a:ln>
        <a:effectLst/>
      </dgm:spPr>
    </dgm:pt>
    <dgm:pt modelId="{A9FCC033-1E70-41EF-B9F3-3AC101C35956}" type="pres">
      <dgm:prSet presAssocID="{A63263CC-A245-4F20-8B0B-1A42458CDD43}" presName="EmptyPlaceHolder" presStyleCnt="0"/>
      <dgm:spPr/>
    </dgm:pt>
  </dgm:ptLst>
  <dgm:cxnLst>
    <dgm:cxn modelId="{D83A9E05-36EE-434B-B519-9EC5CC619DDD}" srcId="{05A24E01-5535-46B9-A9A1-A9A07E639A88}" destId="{A63263CC-A245-4F20-8B0B-1A42458CDD43}" srcOrd="7" destOrd="0" parTransId="{BD03D6FD-5C91-4082-A5B3-B52BA2E67518}" sibTransId="{A795194A-6B1E-4785-B673-5C1D689AB48E}"/>
    <dgm:cxn modelId="{1E92940A-250B-4494-B40F-3DA807C7CB42}" type="presOf" srcId="{DF1ABFB3-B399-406F-91BD-DCDF9A38526B}" destId="{1B55AA6D-649D-4145-93EB-08B866A4D4E5}" srcOrd="0" destOrd="0" presId="urn:microsoft.com/office/officeart/2017/3/layout/DropPinTimeline"/>
    <dgm:cxn modelId="{C3A1C60D-63BB-4E34-AD47-96AABDB6084E}" type="presOf" srcId="{D05E1923-5021-40F7-B4EF-E582E23A699D}" destId="{223C5207-4FA2-4A6C-8F43-20BD55767C99}" srcOrd="0" destOrd="0" presId="urn:microsoft.com/office/officeart/2017/3/layout/DropPinTimeline"/>
    <dgm:cxn modelId="{5F3B0F1C-AD09-448C-A081-46D11DC987C6}" type="presOf" srcId="{8B9AF88A-E1F7-4D3A-905F-87228D6A8655}" destId="{3FA5D5AE-9CAE-4D19-9765-BCEE62095312}" srcOrd="0" destOrd="0" presId="urn:microsoft.com/office/officeart/2017/3/layout/DropPinTimeline"/>
    <dgm:cxn modelId="{E0E45028-839A-4135-AA56-517D3BAA0708}" type="presOf" srcId="{8BAB5E6F-A65E-41DB-A296-0818B0E49F7C}" destId="{7C1E6B4A-59F7-4018-A403-E1CCAEE78BA1}" srcOrd="0" destOrd="0" presId="urn:microsoft.com/office/officeart/2017/3/layout/DropPinTimeline"/>
    <dgm:cxn modelId="{1B32EF2C-9DB5-4504-A9DA-B4956CC00208}" srcId="{FA8F44BD-C8C7-462C-9756-1EC498E86842}" destId="{EFEB4D61-3A9C-4140-977F-3C3F5C9EE9D1}" srcOrd="0" destOrd="0" parTransId="{57D352E4-0431-4F68-B8F1-61BFA34799AA}" sibTransId="{0ECC32B6-1E7C-4AA4-9DBF-D69B7C5E64A9}"/>
    <dgm:cxn modelId="{0D51BD2E-4619-469B-B233-EBAC3D4D0BA6}" srcId="{05A24E01-5535-46B9-A9A1-A9A07E639A88}" destId="{FA8F44BD-C8C7-462C-9756-1EC498E86842}" srcOrd="2" destOrd="0" parTransId="{F47063EE-4B58-4EDE-A4F2-A4BD81B82F21}" sibTransId="{8C8A9736-03DA-4B1C-A590-10B4AD89452B}"/>
    <dgm:cxn modelId="{5EFFE036-D119-4EC8-B27C-1390F65B5258}" type="presOf" srcId="{2E4BD66D-40E6-4CDA-88D5-07F41BCEBBAB}" destId="{0BC180CE-2C4B-4C05-A8DF-D229ACD43056}" srcOrd="0" destOrd="0" presId="urn:microsoft.com/office/officeart/2017/3/layout/DropPinTimeline"/>
    <dgm:cxn modelId="{C5645B39-CB65-4A0A-B369-E455C3B827C3}" srcId="{05A24E01-5535-46B9-A9A1-A9A07E639A88}" destId="{58FF46FB-368D-4E9C-A650-0513B8879DA8}" srcOrd="0" destOrd="0" parTransId="{11DFA284-5E99-474D-BF05-364A45269DC7}" sibTransId="{CFA40740-0682-470C-AD5A-CFF53CD12BD2}"/>
    <dgm:cxn modelId="{7DDF5444-F976-4F04-88A9-CF8B15238792}" type="presOf" srcId="{58FF46FB-368D-4E9C-A650-0513B8879DA8}" destId="{8E3FB235-DF38-476B-9A0E-B1E583D50944}" srcOrd="0" destOrd="0" presId="urn:microsoft.com/office/officeart/2017/3/layout/DropPinTimeline"/>
    <dgm:cxn modelId="{1690634A-EBA7-4881-9E5F-0C82421D4CDF}" type="presOf" srcId="{FA8F44BD-C8C7-462C-9756-1EC498E86842}" destId="{2D6C7916-1130-46A8-833B-A6278CBD2192}" srcOrd="0" destOrd="0" presId="urn:microsoft.com/office/officeart/2017/3/layout/DropPinTimeline"/>
    <dgm:cxn modelId="{B659504B-18E4-4D89-A17C-34ABB280AE52}" srcId="{58FF46FB-368D-4E9C-A650-0513B8879DA8}" destId="{9A875394-CA1E-4432-AEEB-9054FCFF5E0E}" srcOrd="0" destOrd="0" parTransId="{FCC92BDD-6EA3-421D-9DA8-7D3A12D003B6}" sibTransId="{0314452B-82A0-42F4-9551-DF00CFFC3580}"/>
    <dgm:cxn modelId="{66B49C6C-FAFD-47B4-BF22-05A295C23D4E}" srcId="{05A24E01-5535-46B9-A9A1-A9A07E639A88}" destId="{8BAB5E6F-A65E-41DB-A296-0818B0E49F7C}" srcOrd="3" destOrd="0" parTransId="{886842C6-3EFC-4BE7-B417-415595758830}" sibTransId="{B407F4C3-8FC9-4E91-A0EC-6B33713CC9A5}"/>
    <dgm:cxn modelId="{25895371-059F-4A7A-99F1-C1EB42A89FA2}" srcId="{05A24E01-5535-46B9-A9A1-A9A07E639A88}" destId="{2E4BD66D-40E6-4CDA-88D5-07F41BCEBBAB}" srcOrd="5" destOrd="0" parTransId="{13E7F3F0-F2BB-4F1C-A64A-2B6516C524B8}" sibTransId="{A6697B71-CC5A-4850-A13B-6F4512610007}"/>
    <dgm:cxn modelId="{15319551-A9EA-462E-845B-E5251E84291F}" srcId="{8B9AF88A-E1F7-4D3A-905F-87228D6A8655}" destId="{DF1ABFB3-B399-406F-91BD-DCDF9A38526B}" srcOrd="0" destOrd="0" parTransId="{78CB0E27-958C-4066-A189-8B36505E8204}" sibTransId="{70E4A1D3-514E-4327-991D-5CC9C6B41885}"/>
    <dgm:cxn modelId="{4876CF51-F110-4E25-8FD4-08D25B4B0AB8}" srcId="{D05E1923-5021-40F7-B4EF-E582E23A699D}" destId="{579089A8-5362-4BA4-9163-D19228C1808F}" srcOrd="0" destOrd="0" parTransId="{FB2DEB6E-B29F-4E51-960A-23ECC62EBF38}" sibTransId="{1C5328B1-AC18-4CF7-A034-BB0592F4A2A1}"/>
    <dgm:cxn modelId="{2617C475-F537-46A6-ADE1-4EB764853601}" srcId="{8BAB5E6F-A65E-41DB-A296-0818B0E49F7C}" destId="{332BC85C-1CF3-4F8F-ACB7-5B6D53744AE1}" srcOrd="0" destOrd="0" parTransId="{99F218FD-90FE-450E-A368-B3E3677E74E8}" sibTransId="{8D1CC686-B05C-4470-A959-236CC9C8BB70}"/>
    <dgm:cxn modelId="{5713CB82-2621-4F1C-A727-7D7D1E733DFA}" srcId="{05A24E01-5535-46B9-A9A1-A9A07E639A88}" destId="{8A89F3D6-25F6-4D24-93F8-B4C671C9484B}" srcOrd="6" destOrd="0" parTransId="{FDEC4AF2-6421-457B-BEE1-9F95C57C68BE}" sibTransId="{34213356-D04E-4DC5-87DD-944D49FFDCD2}"/>
    <dgm:cxn modelId="{B9F0B583-D02F-4EF4-83A8-DFD7B32B9433}" type="presOf" srcId="{9A875394-CA1E-4432-AEEB-9054FCFF5E0E}" destId="{D2143A46-815A-49BF-9455-C0385022444F}" srcOrd="0" destOrd="0" presId="urn:microsoft.com/office/officeart/2017/3/layout/DropPinTimeline"/>
    <dgm:cxn modelId="{6C9E638A-5C62-46F9-9F6F-EF0DDC2AABEB}" type="presOf" srcId="{A63263CC-A245-4F20-8B0B-1A42458CDD43}" destId="{3B030961-807B-4340-8BDE-FEFFBED92F4D}" srcOrd="0" destOrd="0" presId="urn:microsoft.com/office/officeart/2017/3/layout/DropPinTimeline"/>
    <dgm:cxn modelId="{6BB01DB9-C2A8-44D8-BED1-28C51675FD90}" type="presOf" srcId="{8A89F3D6-25F6-4D24-93F8-B4C671C9484B}" destId="{94AD198C-0960-4DCD-8323-23526E88030A}" srcOrd="0" destOrd="0" presId="urn:microsoft.com/office/officeart/2017/3/layout/DropPinTimeline"/>
    <dgm:cxn modelId="{DF6168D4-4FC3-42E4-8DAA-85BA8A678933}" type="presOf" srcId="{332BC85C-1CF3-4F8F-ACB7-5B6D53744AE1}" destId="{08CB2D5A-F46A-4E0E-9575-15F31D04AAC6}" srcOrd="0" destOrd="0" presId="urn:microsoft.com/office/officeart/2017/3/layout/DropPinTimeline"/>
    <dgm:cxn modelId="{72C4D6D9-419A-42C1-A76D-84599F65BB08}" srcId="{05A24E01-5535-46B9-A9A1-A9A07E639A88}" destId="{D05E1923-5021-40F7-B4EF-E582E23A699D}" srcOrd="1" destOrd="0" parTransId="{FD6C5CD2-9CED-4BE6-89CD-A5A5CCE63B3E}" sibTransId="{F020958C-EF86-4274-85F9-318F2792F7B6}"/>
    <dgm:cxn modelId="{C6A73EDB-89B0-4756-9ECD-83E9B8AB77E5}" type="presOf" srcId="{EFEB4D61-3A9C-4140-977F-3C3F5C9EE9D1}" destId="{96DDA0FE-83E2-423C-9F13-58A61EB68487}" srcOrd="0" destOrd="0" presId="urn:microsoft.com/office/officeart/2017/3/layout/DropPinTimeline"/>
    <dgm:cxn modelId="{FE7849EA-5B37-43C8-B217-CD4E30A8E545}" type="presOf" srcId="{05A24E01-5535-46B9-A9A1-A9A07E639A88}" destId="{6E9F3C9B-13CA-43A8-8836-0B2B41D07DEF}" srcOrd="0" destOrd="0" presId="urn:microsoft.com/office/officeart/2017/3/layout/DropPinTimeline"/>
    <dgm:cxn modelId="{E1474FF3-8E3C-4B30-985C-CE88BA0FE324}" srcId="{05A24E01-5535-46B9-A9A1-A9A07E639A88}" destId="{8B9AF88A-E1F7-4D3A-905F-87228D6A8655}" srcOrd="4" destOrd="0" parTransId="{933A8FED-7B84-4ED0-B6AA-2EE26A89B8EA}" sibTransId="{F11DD6EC-352C-4A0E-84AA-FEBE2F06BCF9}"/>
    <dgm:cxn modelId="{DC6269F4-0C31-4613-A809-E8E029CAD0D1}" type="presOf" srcId="{579089A8-5362-4BA4-9163-D19228C1808F}" destId="{B5F3F650-2E42-488A-AD4F-C4BD47D19A84}" srcOrd="0" destOrd="0" presId="urn:microsoft.com/office/officeart/2017/3/layout/DropPinTimeline"/>
    <dgm:cxn modelId="{2FED2A5E-98EB-4859-AB3F-062F22EEC890}" type="presParOf" srcId="{6E9F3C9B-13CA-43A8-8836-0B2B41D07DEF}" destId="{E8AACCBB-6709-4071-B389-3BB226B3A586}" srcOrd="0" destOrd="0" presId="urn:microsoft.com/office/officeart/2017/3/layout/DropPinTimeline"/>
    <dgm:cxn modelId="{6DE443D7-8EE2-4FBC-842D-B6B9C44204D0}" type="presParOf" srcId="{6E9F3C9B-13CA-43A8-8836-0B2B41D07DEF}" destId="{E6F74CED-5217-4282-85F1-1C12DC84731C}" srcOrd="1" destOrd="0" presId="urn:microsoft.com/office/officeart/2017/3/layout/DropPinTimeline"/>
    <dgm:cxn modelId="{C773189E-DF31-4C58-A290-F5DFD7DCF8B1}" type="presParOf" srcId="{E6F74CED-5217-4282-85F1-1C12DC84731C}" destId="{AC377099-4DAE-451C-ADE9-98036E2679B5}" srcOrd="0" destOrd="0" presId="urn:microsoft.com/office/officeart/2017/3/layout/DropPinTimeline"/>
    <dgm:cxn modelId="{04D71AD3-A9B8-46E1-AB82-BB594FCE110E}" type="presParOf" srcId="{AC377099-4DAE-451C-ADE9-98036E2679B5}" destId="{B6C94ECD-6415-4250-B4AD-F67BF5BECFB8}" srcOrd="0" destOrd="0" presId="urn:microsoft.com/office/officeart/2017/3/layout/DropPinTimeline"/>
    <dgm:cxn modelId="{4D9D677D-9448-43AF-978B-5C7E7661F4F9}" type="presParOf" srcId="{AC377099-4DAE-451C-ADE9-98036E2679B5}" destId="{0E99BB09-1B86-4308-A570-3981E6DD3A06}" srcOrd="1" destOrd="0" presId="urn:microsoft.com/office/officeart/2017/3/layout/DropPinTimeline"/>
    <dgm:cxn modelId="{C213A57E-D4AE-4C05-AA12-FE8CC1989639}" type="presParOf" srcId="{0E99BB09-1B86-4308-A570-3981E6DD3A06}" destId="{0ED6E8D6-BD44-4400-BC14-1BC75CB979A3}" srcOrd="0" destOrd="0" presId="urn:microsoft.com/office/officeart/2017/3/layout/DropPinTimeline"/>
    <dgm:cxn modelId="{927F0821-BB24-4368-A4D4-046EB89F39DD}" type="presParOf" srcId="{0E99BB09-1B86-4308-A570-3981E6DD3A06}" destId="{5B7FC7CF-F58D-48D5-8BCC-38D6EE87890B}" srcOrd="1" destOrd="0" presId="urn:microsoft.com/office/officeart/2017/3/layout/DropPinTimeline"/>
    <dgm:cxn modelId="{F517DE46-1EA2-46F3-8833-EE234EEF5B09}" type="presParOf" srcId="{AC377099-4DAE-451C-ADE9-98036E2679B5}" destId="{D2143A46-815A-49BF-9455-C0385022444F}" srcOrd="2" destOrd="0" presId="urn:microsoft.com/office/officeart/2017/3/layout/DropPinTimeline"/>
    <dgm:cxn modelId="{75F0F73C-AD49-4A34-842E-A65EF46645BA}" type="presParOf" srcId="{AC377099-4DAE-451C-ADE9-98036E2679B5}" destId="{8E3FB235-DF38-476B-9A0E-B1E583D50944}" srcOrd="3" destOrd="0" presId="urn:microsoft.com/office/officeart/2017/3/layout/DropPinTimeline"/>
    <dgm:cxn modelId="{071A2262-20BC-4D30-AB90-12B0A0FEB6EF}" type="presParOf" srcId="{AC377099-4DAE-451C-ADE9-98036E2679B5}" destId="{9AA05CE5-209F-4AD9-BE2C-2A69F76DA8F4}" srcOrd="4" destOrd="0" presId="urn:microsoft.com/office/officeart/2017/3/layout/DropPinTimeline"/>
    <dgm:cxn modelId="{0D0471BD-C944-46DB-9B0D-12B6F025E4F4}" type="presParOf" srcId="{AC377099-4DAE-451C-ADE9-98036E2679B5}" destId="{17350C28-DA10-4F3B-9FA2-0FE7C12A4ABE}" srcOrd="5" destOrd="0" presId="urn:microsoft.com/office/officeart/2017/3/layout/DropPinTimeline"/>
    <dgm:cxn modelId="{37FF9AEE-1EE5-440D-B822-B54671B03AAC}" type="presParOf" srcId="{E6F74CED-5217-4282-85F1-1C12DC84731C}" destId="{6DA7B85E-9DC6-4F3B-A2BF-09CDEEDB43BC}" srcOrd="1" destOrd="0" presId="urn:microsoft.com/office/officeart/2017/3/layout/DropPinTimeline"/>
    <dgm:cxn modelId="{3FF77B45-DC34-4E18-8B7E-49C274966E23}" type="presParOf" srcId="{E6F74CED-5217-4282-85F1-1C12DC84731C}" destId="{CF519A69-9940-494F-8406-D0D876E3CD26}" srcOrd="2" destOrd="0" presId="urn:microsoft.com/office/officeart/2017/3/layout/DropPinTimeline"/>
    <dgm:cxn modelId="{4E60349A-D4EB-4BFE-9374-0F079D59B1FC}" type="presParOf" srcId="{CF519A69-9940-494F-8406-D0D876E3CD26}" destId="{714429FF-AAA3-4358-8C5F-1A7F29AA2B7B}" srcOrd="0" destOrd="0" presId="urn:microsoft.com/office/officeart/2017/3/layout/DropPinTimeline"/>
    <dgm:cxn modelId="{0B07CD93-B91C-4CAF-B94C-3237B0C6F601}" type="presParOf" srcId="{CF519A69-9940-494F-8406-D0D876E3CD26}" destId="{AB8B1E8E-162B-4E3E-9E31-BA5CFBD3ED9D}" srcOrd="1" destOrd="0" presId="urn:microsoft.com/office/officeart/2017/3/layout/DropPinTimeline"/>
    <dgm:cxn modelId="{BB97917A-2BFB-4D8A-94BD-816B0C62D6F6}" type="presParOf" srcId="{AB8B1E8E-162B-4E3E-9E31-BA5CFBD3ED9D}" destId="{358CAA11-0A87-4861-8B4E-913B1EAD1334}" srcOrd="0" destOrd="0" presId="urn:microsoft.com/office/officeart/2017/3/layout/DropPinTimeline"/>
    <dgm:cxn modelId="{FDC4D318-B3AD-4E39-8663-3AFB57531D79}" type="presParOf" srcId="{AB8B1E8E-162B-4E3E-9E31-BA5CFBD3ED9D}" destId="{B1A1A837-F261-404B-A808-B2F4154CE8A2}" srcOrd="1" destOrd="0" presId="urn:microsoft.com/office/officeart/2017/3/layout/DropPinTimeline"/>
    <dgm:cxn modelId="{7F53703E-9DF0-45E5-AC76-7E0CCD3B06EA}" type="presParOf" srcId="{CF519A69-9940-494F-8406-D0D876E3CD26}" destId="{B5F3F650-2E42-488A-AD4F-C4BD47D19A84}" srcOrd="2" destOrd="0" presId="urn:microsoft.com/office/officeart/2017/3/layout/DropPinTimeline"/>
    <dgm:cxn modelId="{B59937ED-9C59-4BBD-AA3C-5D9159504926}" type="presParOf" srcId="{CF519A69-9940-494F-8406-D0D876E3CD26}" destId="{223C5207-4FA2-4A6C-8F43-20BD55767C99}" srcOrd="3" destOrd="0" presId="urn:microsoft.com/office/officeart/2017/3/layout/DropPinTimeline"/>
    <dgm:cxn modelId="{470C2FBB-9D40-4F2C-8107-12E2CA0E70BE}" type="presParOf" srcId="{CF519A69-9940-494F-8406-D0D876E3CD26}" destId="{4FE5EB5D-4CEF-4D0D-9394-0534E61844BE}" srcOrd="4" destOrd="0" presId="urn:microsoft.com/office/officeart/2017/3/layout/DropPinTimeline"/>
    <dgm:cxn modelId="{C1237DFD-87FD-434B-A5C8-02108EF43081}" type="presParOf" srcId="{CF519A69-9940-494F-8406-D0D876E3CD26}" destId="{EC869059-0AEC-4D98-8C46-CB603A342C72}" srcOrd="5" destOrd="0" presId="urn:microsoft.com/office/officeart/2017/3/layout/DropPinTimeline"/>
    <dgm:cxn modelId="{7A1441D0-A5AA-4E6C-9388-511DA29929BF}" type="presParOf" srcId="{E6F74CED-5217-4282-85F1-1C12DC84731C}" destId="{408BA715-9739-461D-BFDE-88EDAE355E60}" srcOrd="3" destOrd="0" presId="urn:microsoft.com/office/officeart/2017/3/layout/DropPinTimeline"/>
    <dgm:cxn modelId="{087F2A81-CFD9-4BF8-96FC-2D4ABA32462F}" type="presParOf" srcId="{E6F74CED-5217-4282-85F1-1C12DC84731C}" destId="{D512C7F9-87A6-4BA9-AFAC-03FF1578D945}" srcOrd="4" destOrd="0" presId="urn:microsoft.com/office/officeart/2017/3/layout/DropPinTimeline"/>
    <dgm:cxn modelId="{8C6217DA-A763-4946-99A2-03C618C428AF}" type="presParOf" srcId="{D512C7F9-87A6-4BA9-AFAC-03FF1578D945}" destId="{152AD014-AFD0-4700-A468-4D562874339A}" srcOrd="0" destOrd="0" presId="urn:microsoft.com/office/officeart/2017/3/layout/DropPinTimeline"/>
    <dgm:cxn modelId="{A6A34287-F5FF-46EE-9A88-F2ECF73903CE}" type="presParOf" srcId="{D512C7F9-87A6-4BA9-AFAC-03FF1578D945}" destId="{6CE2C4D8-4380-442D-A6C2-0B468BF3C74C}" srcOrd="1" destOrd="0" presId="urn:microsoft.com/office/officeart/2017/3/layout/DropPinTimeline"/>
    <dgm:cxn modelId="{D28BF9CF-F026-4786-A1AC-F4F785C54591}" type="presParOf" srcId="{6CE2C4D8-4380-442D-A6C2-0B468BF3C74C}" destId="{72C82E90-F103-439C-8371-CFFB0927B9DE}" srcOrd="0" destOrd="0" presId="urn:microsoft.com/office/officeart/2017/3/layout/DropPinTimeline"/>
    <dgm:cxn modelId="{E33A6BB5-6D3A-4D44-AEFC-75BAB101C26D}" type="presParOf" srcId="{6CE2C4D8-4380-442D-A6C2-0B468BF3C74C}" destId="{5D519322-C1DD-47AE-92C0-13575134BC76}" srcOrd="1" destOrd="0" presId="urn:microsoft.com/office/officeart/2017/3/layout/DropPinTimeline"/>
    <dgm:cxn modelId="{0BFD1614-5731-4306-81F7-E2C949C32A93}" type="presParOf" srcId="{D512C7F9-87A6-4BA9-AFAC-03FF1578D945}" destId="{96DDA0FE-83E2-423C-9F13-58A61EB68487}" srcOrd="2" destOrd="0" presId="urn:microsoft.com/office/officeart/2017/3/layout/DropPinTimeline"/>
    <dgm:cxn modelId="{06EDED26-E685-42BC-BFC2-75C7EA695E40}" type="presParOf" srcId="{D512C7F9-87A6-4BA9-AFAC-03FF1578D945}" destId="{2D6C7916-1130-46A8-833B-A6278CBD2192}" srcOrd="3" destOrd="0" presId="urn:microsoft.com/office/officeart/2017/3/layout/DropPinTimeline"/>
    <dgm:cxn modelId="{A20C8A5A-2D9A-4EF7-BC83-D5EE4B16698D}" type="presParOf" srcId="{D512C7F9-87A6-4BA9-AFAC-03FF1578D945}" destId="{4D953791-5C2F-4A75-A8F4-6ED7EAB5E015}" srcOrd="4" destOrd="0" presId="urn:microsoft.com/office/officeart/2017/3/layout/DropPinTimeline"/>
    <dgm:cxn modelId="{6780D10C-523A-4885-B5BF-84F303790098}" type="presParOf" srcId="{D512C7F9-87A6-4BA9-AFAC-03FF1578D945}" destId="{22A72E40-4DCC-4F48-AADD-29738FD37A2C}" srcOrd="5" destOrd="0" presId="urn:microsoft.com/office/officeart/2017/3/layout/DropPinTimeline"/>
    <dgm:cxn modelId="{30EAF1CE-B96B-4CA5-BF13-51DD8040A559}" type="presParOf" srcId="{E6F74CED-5217-4282-85F1-1C12DC84731C}" destId="{E168BB9F-20D9-474F-9E39-4872B40634C6}" srcOrd="5" destOrd="0" presId="urn:microsoft.com/office/officeart/2017/3/layout/DropPinTimeline"/>
    <dgm:cxn modelId="{39415FEC-72C6-4C74-A821-E354E744CD96}" type="presParOf" srcId="{E6F74CED-5217-4282-85F1-1C12DC84731C}" destId="{A62622B1-7EF4-49B6-9AC7-B54F0E2A0C74}" srcOrd="6" destOrd="0" presId="urn:microsoft.com/office/officeart/2017/3/layout/DropPinTimeline"/>
    <dgm:cxn modelId="{D67F013A-C0A0-41F6-B6F2-E904B1BB7A8F}" type="presParOf" srcId="{A62622B1-7EF4-49B6-9AC7-B54F0E2A0C74}" destId="{14282312-87CB-41BB-A02D-C594BBEF33C7}" srcOrd="0" destOrd="0" presId="urn:microsoft.com/office/officeart/2017/3/layout/DropPinTimeline"/>
    <dgm:cxn modelId="{AA55F469-83D2-4E02-B111-0206AAFCAA06}" type="presParOf" srcId="{A62622B1-7EF4-49B6-9AC7-B54F0E2A0C74}" destId="{D554C1A5-AF8E-41FC-A779-25BD6B11F91F}" srcOrd="1" destOrd="0" presId="urn:microsoft.com/office/officeart/2017/3/layout/DropPinTimeline"/>
    <dgm:cxn modelId="{033C6509-70C8-4B85-9F92-724CDBB68078}" type="presParOf" srcId="{D554C1A5-AF8E-41FC-A779-25BD6B11F91F}" destId="{17331DD9-74CF-4A3A-86BA-F4B9DBEAB944}" srcOrd="0" destOrd="0" presId="urn:microsoft.com/office/officeart/2017/3/layout/DropPinTimeline"/>
    <dgm:cxn modelId="{C7CCDF66-BA72-4EDC-AE16-CAA6317954F0}" type="presParOf" srcId="{D554C1A5-AF8E-41FC-A779-25BD6B11F91F}" destId="{515AAB83-BD07-4B9E-9A3B-858C0B126F9C}" srcOrd="1" destOrd="0" presId="urn:microsoft.com/office/officeart/2017/3/layout/DropPinTimeline"/>
    <dgm:cxn modelId="{E8437A29-F853-4553-AB29-152AF603DF52}" type="presParOf" srcId="{A62622B1-7EF4-49B6-9AC7-B54F0E2A0C74}" destId="{08CB2D5A-F46A-4E0E-9575-15F31D04AAC6}" srcOrd="2" destOrd="0" presId="urn:microsoft.com/office/officeart/2017/3/layout/DropPinTimeline"/>
    <dgm:cxn modelId="{1F3D9CE2-342F-4335-BD41-5AA59D2BD7BD}" type="presParOf" srcId="{A62622B1-7EF4-49B6-9AC7-B54F0E2A0C74}" destId="{7C1E6B4A-59F7-4018-A403-E1CCAEE78BA1}" srcOrd="3" destOrd="0" presId="urn:microsoft.com/office/officeart/2017/3/layout/DropPinTimeline"/>
    <dgm:cxn modelId="{FFF1ACE9-B2B3-4E83-877B-F9633E8EE135}" type="presParOf" srcId="{A62622B1-7EF4-49B6-9AC7-B54F0E2A0C74}" destId="{A03C5372-D306-43AC-B406-6F8183849431}" srcOrd="4" destOrd="0" presId="urn:microsoft.com/office/officeart/2017/3/layout/DropPinTimeline"/>
    <dgm:cxn modelId="{D8A09163-94A5-46BD-9FA2-C3372A01AA32}" type="presParOf" srcId="{A62622B1-7EF4-49B6-9AC7-B54F0E2A0C74}" destId="{90926F0B-05E0-48AF-9C69-5C494731F877}" srcOrd="5" destOrd="0" presId="urn:microsoft.com/office/officeart/2017/3/layout/DropPinTimeline"/>
    <dgm:cxn modelId="{80084466-50AF-445A-BE2A-0C51919B9169}" type="presParOf" srcId="{E6F74CED-5217-4282-85F1-1C12DC84731C}" destId="{9EA695E3-93D5-405B-8AF6-0B8537A964FD}" srcOrd="7" destOrd="0" presId="urn:microsoft.com/office/officeart/2017/3/layout/DropPinTimeline"/>
    <dgm:cxn modelId="{007CF318-F68B-4FFC-ADA6-3D9D6A3AA152}" type="presParOf" srcId="{E6F74CED-5217-4282-85F1-1C12DC84731C}" destId="{05956D37-804F-419D-9E8C-30D41D06DC3E}" srcOrd="8" destOrd="0" presId="urn:microsoft.com/office/officeart/2017/3/layout/DropPinTimeline"/>
    <dgm:cxn modelId="{FAB9E562-4579-4BDB-8C1D-AABEAFCB2610}" type="presParOf" srcId="{05956D37-804F-419D-9E8C-30D41D06DC3E}" destId="{58B7B786-A0AD-4662-8D54-C5C572D2C32C}" srcOrd="0" destOrd="0" presId="urn:microsoft.com/office/officeart/2017/3/layout/DropPinTimeline"/>
    <dgm:cxn modelId="{8283382D-2F6E-4717-B025-1A8C73B65ADB}" type="presParOf" srcId="{05956D37-804F-419D-9E8C-30D41D06DC3E}" destId="{E4704426-333D-4092-A035-BBC55DB8579D}" srcOrd="1" destOrd="0" presId="urn:microsoft.com/office/officeart/2017/3/layout/DropPinTimeline"/>
    <dgm:cxn modelId="{85723DC0-955B-4B2A-AF28-CF8BFFC2E264}" type="presParOf" srcId="{E4704426-333D-4092-A035-BBC55DB8579D}" destId="{A55439AF-6893-479D-8B57-31FBC13C553F}" srcOrd="0" destOrd="0" presId="urn:microsoft.com/office/officeart/2017/3/layout/DropPinTimeline"/>
    <dgm:cxn modelId="{91888A85-75D0-4D33-9F39-A49766251D61}" type="presParOf" srcId="{E4704426-333D-4092-A035-BBC55DB8579D}" destId="{A22B1C16-7FF0-4DBE-B32E-E43FEB1E2EAC}" srcOrd="1" destOrd="0" presId="urn:microsoft.com/office/officeart/2017/3/layout/DropPinTimeline"/>
    <dgm:cxn modelId="{CD06CDC2-25F5-44FB-B0B1-C39F32E155BE}" type="presParOf" srcId="{05956D37-804F-419D-9E8C-30D41D06DC3E}" destId="{1B55AA6D-649D-4145-93EB-08B866A4D4E5}" srcOrd="2" destOrd="0" presId="urn:microsoft.com/office/officeart/2017/3/layout/DropPinTimeline"/>
    <dgm:cxn modelId="{0B21D911-BF72-41CD-BB03-4F9717477846}" type="presParOf" srcId="{05956D37-804F-419D-9E8C-30D41D06DC3E}" destId="{3FA5D5AE-9CAE-4D19-9765-BCEE62095312}" srcOrd="3" destOrd="0" presId="urn:microsoft.com/office/officeart/2017/3/layout/DropPinTimeline"/>
    <dgm:cxn modelId="{80BFAECA-ADC5-41A5-BA11-A4CC8D9557A9}" type="presParOf" srcId="{05956D37-804F-419D-9E8C-30D41D06DC3E}" destId="{FE6CA7EB-68EC-4E76-9051-08C4CF370101}" srcOrd="4" destOrd="0" presId="urn:microsoft.com/office/officeart/2017/3/layout/DropPinTimeline"/>
    <dgm:cxn modelId="{98E4E629-85DB-45DC-A90A-9FAAB58EFF55}" type="presParOf" srcId="{05956D37-804F-419D-9E8C-30D41D06DC3E}" destId="{070CED43-982E-487C-9CC2-CFAEABD4D2D8}" srcOrd="5" destOrd="0" presId="urn:microsoft.com/office/officeart/2017/3/layout/DropPinTimeline"/>
    <dgm:cxn modelId="{E40FA45B-F3EF-4812-ABB5-2E7F67280AE2}" type="presParOf" srcId="{E6F74CED-5217-4282-85F1-1C12DC84731C}" destId="{494E392E-2063-4825-A86D-2E7827B0E73F}" srcOrd="9" destOrd="0" presId="urn:microsoft.com/office/officeart/2017/3/layout/DropPinTimeline"/>
    <dgm:cxn modelId="{EF374E29-860F-4002-A1CB-DBFE4CB9EA07}" type="presParOf" srcId="{E6F74CED-5217-4282-85F1-1C12DC84731C}" destId="{09519760-8505-466E-A055-E46BCD2312B6}" srcOrd="10" destOrd="0" presId="urn:microsoft.com/office/officeart/2017/3/layout/DropPinTimeline"/>
    <dgm:cxn modelId="{BE3CBDEB-4109-43B3-AACE-6A99E7FCDCB1}" type="presParOf" srcId="{09519760-8505-466E-A055-E46BCD2312B6}" destId="{494A7C66-C9C0-4648-A0E6-E3DA4D92C1E8}" srcOrd="0" destOrd="0" presId="urn:microsoft.com/office/officeart/2017/3/layout/DropPinTimeline"/>
    <dgm:cxn modelId="{8F9CF263-5B95-4A2C-9289-053C2DA83F4B}" type="presParOf" srcId="{09519760-8505-466E-A055-E46BCD2312B6}" destId="{5B7B87D4-FDDB-430D-BC4F-E2DB6A985F40}" srcOrd="1" destOrd="0" presId="urn:microsoft.com/office/officeart/2017/3/layout/DropPinTimeline"/>
    <dgm:cxn modelId="{DF84E3DE-D4BD-497B-951C-7B80B04A0E98}" type="presParOf" srcId="{5B7B87D4-FDDB-430D-BC4F-E2DB6A985F40}" destId="{6BEE75C2-BB1E-474D-A6E4-9506059B59BE}" srcOrd="0" destOrd="0" presId="urn:microsoft.com/office/officeart/2017/3/layout/DropPinTimeline"/>
    <dgm:cxn modelId="{ADBD9329-3C6A-4686-8E86-CE95C7986CA3}" type="presParOf" srcId="{5B7B87D4-FDDB-430D-BC4F-E2DB6A985F40}" destId="{7931E203-A0B6-481B-BED4-BEA7972C70E4}" srcOrd="1" destOrd="0" presId="urn:microsoft.com/office/officeart/2017/3/layout/DropPinTimeline"/>
    <dgm:cxn modelId="{4F44C893-B9DD-405E-8A60-1B2ADBBD0E8C}" type="presParOf" srcId="{09519760-8505-466E-A055-E46BCD2312B6}" destId="{315D620C-DF25-416A-9137-25F6C1C63832}" srcOrd="2" destOrd="0" presId="urn:microsoft.com/office/officeart/2017/3/layout/DropPinTimeline"/>
    <dgm:cxn modelId="{226BD5D2-7B03-4C7F-A2A0-D43F479443DB}" type="presParOf" srcId="{09519760-8505-466E-A055-E46BCD2312B6}" destId="{0BC180CE-2C4B-4C05-A8DF-D229ACD43056}" srcOrd="3" destOrd="0" presId="urn:microsoft.com/office/officeart/2017/3/layout/DropPinTimeline"/>
    <dgm:cxn modelId="{8709F674-7314-4F1F-8A0A-3F67AC0AB421}" type="presParOf" srcId="{09519760-8505-466E-A055-E46BCD2312B6}" destId="{4831FB0E-56C7-48F4-9A9F-A71E5DDB5E31}" srcOrd="4" destOrd="0" presId="urn:microsoft.com/office/officeart/2017/3/layout/DropPinTimeline"/>
    <dgm:cxn modelId="{B00DA6F3-AEAB-4F5E-932A-7F93E07E7333}" type="presParOf" srcId="{09519760-8505-466E-A055-E46BCD2312B6}" destId="{86A64EB7-A801-477D-B4BB-7534FE06A1EB}" srcOrd="5" destOrd="0" presId="urn:microsoft.com/office/officeart/2017/3/layout/DropPinTimeline"/>
    <dgm:cxn modelId="{164C8A47-B3B4-4A88-BF2F-0021D062E818}" type="presParOf" srcId="{E6F74CED-5217-4282-85F1-1C12DC84731C}" destId="{B28A2DD8-2A08-47BF-AA2D-B86765823FBC}" srcOrd="11" destOrd="0" presId="urn:microsoft.com/office/officeart/2017/3/layout/DropPinTimeline"/>
    <dgm:cxn modelId="{99D6E708-9905-4481-B3D7-B1AAFB8BF34F}" type="presParOf" srcId="{E6F74CED-5217-4282-85F1-1C12DC84731C}" destId="{17BFE5A4-072E-46AF-844E-FF863F4B0DE1}" srcOrd="12" destOrd="0" presId="urn:microsoft.com/office/officeart/2017/3/layout/DropPinTimeline"/>
    <dgm:cxn modelId="{94986CA5-BAB9-40E1-8B5A-15F8AF08AB16}" type="presParOf" srcId="{17BFE5A4-072E-46AF-844E-FF863F4B0DE1}" destId="{62A284C9-3C3D-46CC-BCB5-10AC8E62A4BB}" srcOrd="0" destOrd="0" presId="urn:microsoft.com/office/officeart/2017/3/layout/DropPinTimeline"/>
    <dgm:cxn modelId="{FB9F5924-F903-40C5-922E-0D3703E93583}" type="presParOf" srcId="{17BFE5A4-072E-46AF-844E-FF863F4B0DE1}" destId="{67377F29-B112-4158-B75E-254892468D95}" srcOrd="1" destOrd="0" presId="urn:microsoft.com/office/officeart/2017/3/layout/DropPinTimeline"/>
    <dgm:cxn modelId="{97F7F08C-5ABC-438C-91A0-D3914506188D}" type="presParOf" srcId="{67377F29-B112-4158-B75E-254892468D95}" destId="{F7C5628C-ED71-4497-8C49-858C1007AF1E}" srcOrd="0" destOrd="0" presId="urn:microsoft.com/office/officeart/2017/3/layout/DropPinTimeline"/>
    <dgm:cxn modelId="{2E114DDA-A002-4E94-8B4B-9E12B76CB266}" type="presParOf" srcId="{67377F29-B112-4158-B75E-254892468D95}" destId="{41FD9740-0795-4852-A22F-E2C0DFAEBB1C}" srcOrd="1" destOrd="0" presId="urn:microsoft.com/office/officeart/2017/3/layout/DropPinTimeline"/>
    <dgm:cxn modelId="{8194DE12-2064-4AAD-BA74-1B8AF5AD243B}" type="presParOf" srcId="{17BFE5A4-072E-46AF-844E-FF863F4B0DE1}" destId="{31C767E6-A363-4935-A3ED-C82349E5A64C}" srcOrd="2" destOrd="0" presId="urn:microsoft.com/office/officeart/2017/3/layout/DropPinTimeline"/>
    <dgm:cxn modelId="{485D5E66-1FDD-48A6-995D-90FFAF6BE870}" type="presParOf" srcId="{17BFE5A4-072E-46AF-844E-FF863F4B0DE1}" destId="{94AD198C-0960-4DCD-8323-23526E88030A}" srcOrd="3" destOrd="0" presId="urn:microsoft.com/office/officeart/2017/3/layout/DropPinTimeline"/>
    <dgm:cxn modelId="{4319459C-3FF8-4D4F-B4AD-10909F9C31DF}" type="presParOf" srcId="{17BFE5A4-072E-46AF-844E-FF863F4B0DE1}" destId="{14B3B0D9-E296-46CC-97B3-F6EC1DB4C658}" srcOrd="4" destOrd="0" presId="urn:microsoft.com/office/officeart/2017/3/layout/DropPinTimeline"/>
    <dgm:cxn modelId="{1DC30C5E-B1A0-4496-BF85-7A748937EB17}" type="presParOf" srcId="{17BFE5A4-072E-46AF-844E-FF863F4B0DE1}" destId="{A921316D-9F73-429B-8B0E-CA8878A08F7C}" srcOrd="5" destOrd="0" presId="urn:microsoft.com/office/officeart/2017/3/layout/DropPinTimeline"/>
    <dgm:cxn modelId="{70B8F9B8-5C2B-4C9E-993E-9C12D689CB9E}" type="presParOf" srcId="{E6F74CED-5217-4282-85F1-1C12DC84731C}" destId="{ABFEEA61-A2F7-47D5-B2BB-ECF2B1226921}" srcOrd="13" destOrd="0" presId="urn:microsoft.com/office/officeart/2017/3/layout/DropPinTimeline"/>
    <dgm:cxn modelId="{8AE957BC-BBBD-4F98-AA12-8C6202B7F5F7}" type="presParOf" srcId="{E6F74CED-5217-4282-85F1-1C12DC84731C}" destId="{49ECD10B-D50C-4420-BCF5-6577CDB0B0A3}" srcOrd="14" destOrd="0" presId="urn:microsoft.com/office/officeart/2017/3/layout/DropPinTimeline"/>
    <dgm:cxn modelId="{BE86145F-787D-458C-A177-9C368D872D10}" type="presParOf" srcId="{49ECD10B-D50C-4420-BCF5-6577CDB0B0A3}" destId="{A202333A-4804-4F6E-8494-088D70590429}" srcOrd="0" destOrd="0" presId="urn:microsoft.com/office/officeart/2017/3/layout/DropPinTimeline"/>
    <dgm:cxn modelId="{3541ABC8-8A14-4C18-B0D2-BE369D3956C5}" type="presParOf" srcId="{49ECD10B-D50C-4420-BCF5-6577CDB0B0A3}" destId="{20156010-2DEE-40BA-B5F2-D4DE2CF6EA95}" srcOrd="1" destOrd="0" presId="urn:microsoft.com/office/officeart/2017/3/layout/DropPinTimeline"/>
    <dgm:cxn modelId="{C013EBF8-B01B-4620-BB40-B45B459271D6}" type="presParOf" srcId="{20156010-2DEE-40BA-B5F2-D4DE2CF6EA95}" destId="{F85027BA-C9E9-4229-A1AB-86E6A13D4327}" srcOrd="0" destOrd="0" presId="urn:microsoft.com/office/officeart/2017/3/layout/DropPinTimeline"/>
    <dgm:cxn modelId="{BB7D8B3B-15B4-40C3-AF87-59E9D8197462}" type="presParOf" srcId="{20156010-2DEE-40BA-B5F2-D4DE2CF6EA95}" destId="{AF9E733B-569D-4C19-B61E-BF7BE8583A57}" srcOrd="1" destOrd="0" presId="urn:microsoft.com/office/officeart/2017/3/layout/DropPinTimeline"/>
    <dgm:cxn modelId="{783D672F-ACD4-4CD4-809C-F708BA1D8EE3}" type="presParOf" srcId="{49ECD10B-D50C-4420-BCF5-6577CDB0B0A3}" destId="{B63FED73-7328-41EA-98A9-32BDAB8118C5}" srcOrd="2" destOrd="0" presId="urn:microsoft.com/office/officeart/2017/3/layout/DropPinTimeline"/>
    <dgm:cxn modelId="{48003A97-3562-4B45-B683-4315FBB6137C}" type="presParOf" srcId="{49ECD10B-D50C-4420-BCF5-6577CDB0B0A3}" destId="{3B030961-807B-4340-8BDE-FEFFBED92F4D}" srcOrd="3" destOrd="0" presId="urn:microsoft.com/office/officeart/2017/3/layout/DropPinTimeline"/>
    <dgm:cxn modelId="{9AE3B669-AB2D-470B-8366-81A6357BB16A}" type="presParOf" srcId="{49ECD10B-D50C-4420-BCF5-6577CDB0B0A3}" destId="{1212D49C-6DD1-4BE9-AEC3-E180D2469AEB}" srcOrd="4" destOrd="0" presId="urn:microsoft.com/office/officeart/2017/3/layout/DropPinTimeline"/>
    <dgm:cxn modelId="{4ADB5C57-5604-4E2A-B498-CE810C878985}" type="presParOf" srcId="{49ECD10B-D50C-4420-BCF5-6577CDB0B0A3}" destId="{A9FCC033-1E70-41EF-B9F3-3AC101C35956}" srcOrd="5" destOrd="0" presId="urn:microsoft.com/office/officeart/2017/3/layout/DropPin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D8915E-DC14-41D6-9BB5-F49E1C265163}" type="doc">
      <dgm:prSet loTypeId="urn:microsoft.com/office/officeart/2005/8/layout/hList7" loCatId="list" qsTypeId="urn:microsoft.com/office/officeart/2005/8/quickstyle/3d1" qsCatId="3D" csTypeId="urn:microsoft.com/office/officeart/2005/8/colors/accent1_4" csCatId="accent1" phldr="1"/>
      <dgm:spPr/>
      <dgm:t>
        <a:bodyPr/>
        <a:lstStyle/>
        <a:p>
          <a:endParaRPr lang="en-US"/>
        </a:p>
      </dgm:t>
    </dgm:pt>
    <dgm:pt modelId="{8FE81FEC-2664-411F-AEB3-065F29F52751}">
      <dgm:prSet custT="1"/>
      <dgm:spPr/>
      <dgm:t>
        <a:bodyPr lIns="182880" tIns="182880" rIns="182880" bIns="182880"/>
        <a:lstStyle/>
        <a:p>
          <a:pPr marL="0" algn="ctr" rtl="0">
            <a:buNone/>
          </a:pPr>
          <a:r>
            <a:rPr lang="en-US" sz="1400" dirty="0">
              <a:latin typeface="Tenorite" pitchFamily="2" charset="0"/>
            </a:rPr>
            <a:t>Totals for supplement page are based on worksheets’ totals and auto populate </a:t>
          </a:r>
        </a:p>
      </dgm:t>
    </dgm:pt>
    <dgm:pt modelId="{BCBC007E-0269-421B-9C41-DE26D5C3A822}" type="parTrans" cxnId="{711E093C-AD42-45A4-8D40-A2D39702062E}">
      <dgm:prSet/>
      <dgm:spPr/>
      <dgm:t>
        <a:bodyPr/>
        <a:lstStyle/>
        <a:p>
          <a:endParaRPr lang="en-US">
            <a:latin typeface="Tenorite" pitchFamily="2" charset="0"/>
          </a:endParaRPr>
        </a:p>
      </dgm:t>
    </dgm:pt>
    <dgm:pt modelId="{80230EB7-7230-4881-A631-309C07417378}" type="sibTrans" cxnId="{711E093C-AD42-45A4-8D40-A2D39702062E}">
      <dgm:prSet/>
      <dgm:spPr/>
      <dgm:t>
        <a:bodyPr/>
        <a:lstStyle/>
        <a:p>
          <a:endParaRPr lang="en-US">
            <a:latin typeface="Tenorite" pitchFamily="2" charset="0"/>
          </a:endParaRPr>
        </a:p>
      </dgm:t>
    </dgm:pt>
    <dgm:pt modelId="{73D947E0-108F-4D20-A71E-3CF329F97212}">
      <dgm:prSet phldr="0"/>
      <dgm:spPr/>
      <dgm:t>
        <a:bodyPr/>
        <a:lstStyle/>
        <a:p>
          <a:pPr marL="0" algn="ctr" rtl="0">
            <a:buNone/>
          </a:pPr>
          <a:r>
            <a:rPr lang="en-US" sz="2000" dirty="0">
              <a:latin typeface="Tenorite" pitchFamily="2" charset="0"/>
            </a:rPr>
            <a:t>Section J</a:t>
          </a:r>
        </a:p>
      </dgm:t>
    </dgm:pt>
    <dgm:pt modelId="{9D249532-A24D-4D8F-848A-9F42F2E486C9}" type="parTrans" cxnId="{A0077D09-C12C-46D0-8DF7-194B6911362A}">
      <dgm:prSet/>
      <dgm:spPr/>
      <dgm:t>
        <a:bodyPr/>
        <a:lstStyle/>
        <a:p>
          <a:endParaRPr lang="en-US">
            <a:latin typeface="Tenorite" pitchFamily="2" charset="0"/>
          </a:endParaRPr>
        </a:p>
      </dgm:t>
    </dgm:pt>
    <dgm:pt modelId="{AE813459-65AB-4FA9-B717-330DDA6DFA4E}" type="sibTrans" cxnId="{A0077D09-C12C-46D0-8DF7-194B6911362A}">
      <dgm:prSet/>
      <dgm:spPr/>
      <dgm:t>
        <a:bodyPr/>
        <a:lstStyle/>
        <a:p>
          <a:endParaRPr lang="en-US">
            <a:latin typeface="Tenorite" pitchFamily="2" charset="0"/>
          </a:endParaRPr>
        </a:p>
      </dgm:t>
    </dgm:pt>
    <dgm:pt modelId="{30A490C8-22B4-4D68-875C-0F0DE2FF864D}">
      <dgm:prSet custT="1"/>
      <dgm:spPr/>
      <dgm:t>
        <a:bodyPr/>
        <a:lstStyle/>
        <a:p>
          <a:pPr marL="0" algn="ctr">
            <a:buNone/>
          </a:pPr>
          <a:r>
            <a:rPr lang="en-US" sz="1400" dirty="0">
              <a:latin typeface="Tenorite" pitchFamily="2" charset="0"/>
            </a:rPr>
            <a:t>J1a2d Other Govt total is populated from E6a31 </a:t>
          </a:r>
        </a:p>
      </dgm:t>
    </dgm:pt>
    <dgm:pt modelId="{035C64B0-4F0C-4FD1-BD23-B1D4C9887CBE}" type="parTrans" cxnId="{381FE1CC-8184-4745-8EB3-6DE11655998D}">
      <dgm:prSet/>
      <dgm:spPr/>
      <dgm:t>
        <a:bodyPr/>
        <a:lstStyle/>
        <a:p>
          <a:endParaRPr lang="en-US">
            <a:latin typeface="Tenorite" pitchFamily="2" charset="0"/>
          </a:endParaRPr>
        </a:p>
      </dgm:t>
    </dgm:pt>
    <dgm:pt modelId="{45495DA8-8707-41E3-A12B-FA5766269C44}" type="sibTrans" cxnId="{381FE1CC-8184-4745-8EB3-6DE11655998D}">
      <dgm:prSet/>
      <dgm:spPr/>
      <dgm:t>
        <a:bodyPr/>
        <a:lstStyle/>
        <a:p>
          <a:endParaRPr lang="en-US">
            <a:latin typeface="Tenorite" pitchFamily="2" charset="0"/>
          </a:endParaRPr>
        </a:p>
      </dgm:t>
    </dgm:pt>
    <dgm:pt modelId="{B1AFA1AF-0FF8-45B3-A6D0-0E255A2F637D}">
      <dgm:prSet phldr="0"/>
      <dgm:spPr/>
      <dgm:t>
        <a:bodyPr/>
        <a:lstStyle/>
        <a:p>
          <a:pPr marL="0" algn="ctr">
            <a:buNone/>
          </a:pPr>
          <a:r>
            <a:rPr lang="en-US" sz="2000" dirty="0">
              <a:latin typeface="Tenorite" pitchFamily="2" charset="0"/>
            </a:rPr>
            <a:t>WS 1-4B</a:t>
          </a:r>
        </a:p>
      </dgm:t>
    </dgm:pt>
    <dgm:pt modelId="{10C68AF5-481C-45AA-A216-8BBBB04515B9}" type="parTrans" cxnId="{F28D7702-2FC3-49BD-BB13-C989E5EE622A}">
      <dgm:prSet/>
      <dgm:spPr/>
      <dgm:t>
        <a:bodyPr/>
        <a:lstStyle/>
        <a:p>
          <a:endParaRPr lang="en-US">
            <a:latin typeface="Tenorite" pitchFamily="2" charset="0"/>
          </a:endParaRPr>
        </a:p>
      </dgm:t>
    </dgm:pt>
    <dgm:pt modelId="{88649F7A-400B-4056-965D-C9AC0B3AD942}" type="sibTrans" cxnId="{F28D7702-2FC3-49BD-BB13-C989E5EE622A}">
      <dgm:prSet/>
      <dgm:spPr/>
      <dgm:t>
        <a:bodyPr/>
        <a:lstStyle/>
        <a:p>
          <a:endParaRPr lang="en-US">
            <a:latin typeface="Tenorite" pitchFamily="2" charset="0"/>
          </a:endParaRPr>
        </a:p>
      </dgm:t>
    </dgm:pt>
    <dgm:pt modelId="{50418D2B-9486-42DE-AFDD-1D31420040FF}">
      <dgm:prSet custT="1"/>
      <dgm:spPr/>
      <dgm:t>
        <a:bodyPr/>
        <a:lstStyle/>
        <a:p>
          <a:pPr marL="0" algn="ctr">
            <a:buNone/>
          </a:pPr>
          <a:r>
            <a:rPr lang="en-US" sz="1400" dirty="0">
              <a:latin typeface="Tenorite" pitchFamily="2" charset="0"/>
            </a:rPr>
            <a:t>Cost of charge ratio (calculated on WS 1 and populates on remaining worksheets)</a:t>
          </a:r>
        </a:p>
      </dgm:t>
    </dgm:pt>
    <dgm:pt modelId="{D5A17F6B-93F5-442B-938A-0F38C281BE88}" type="parTrans" cxnId="{5A5BA622-5DEB-48B9-88D9-C1DE36C711E5}">
      <dgm:prSet/>
      <dgm:spPr/>
      <dgm:t>
        <a:bodyPr/>
        <a:lstStyle/>
        <a:p>
          <a:endParaRPr lang="en-US">
            <a:latin typeface="Tenorite" pitchFamily="2" charset="0"/>
          </a:endParaRPr>
        </a:p>
      </dgm:t>
    </dgm:pt>
    <dgm:pt modelId="{1D87A0A5-8024-4710-846B-D5BFAC785107}" type="sibTrans" cxnId="{5A5BA622-5DEB-48B9-88D9-C1DE36C711E5}">
      <dgm:prSet/>
      <dgm:spPr/>
      <dgm:t>
        <a:bodyPr/>
        <a:lstStyle/>
        <a:p>
          <a:endParaRPr lang="en-US">
            <a:latin typeface="Tenorite" pitchFamily="2" charset="0"/>
          </a:endParaRPr>
        </a:p>
      </dgm:t>
    </dgm:pt>
    <dgm:pt modelId="{E9682B4F-0217-4B50-923E-C104AA24290F}">
      <dgm:prSet phldr="0"/>
      <dgm:spPr/>
      <dgm:t>
        <a:bodyPr/>
        <a:lstStyle/>
        <a:p>
          <a:pPr marL="0" algn="ctr">
            <a:buNone/>
          </a:pPr>
          <a:r>
            <a:rPr lang="en-US" sz="2000" dirty="0">
              <a:latin typeface="Tenorite" pitchFamily="2" charset="0"/>
            </a:rPr>
            <a:t>WS 3</a:t>
          </a:r>
        </a:p>
      </dgm:t>
    </dgm:pt>
    <dgm:pt modelId="{E0F6C4AF-9BBB-4698-91D7-F9AE3EACBD5D}" type="parTrans" cxnId="{6C23D0C9-74B2-4C8B-AB2F-A03B3B0EBE56}">
      <dgm:prSet/>
      <dgm:spPr/>
      <dgm:t>
        <a:bodyPr/>
        <a:lstStyle/>
        <a:p>
          <a:endParaRPr lang="en-US">
            <a:latin typeface="Tenorite" pitchFamily="2" charset="0"/>
          </a:endParaRPr>
        </a:p>
      </dgm:t>
    </dgm:pt>
    <dgm:pt modelId="{B8632E42-D7EB-4C31-877E-6F1B2801851A}" type="sibTrans" cxnId="{6C23D0C9-74B2-4C8B-AB2F-A03B3B0EBE56}">
      <dgm:prSet/>
      <dgm:spPr/>
      <dgm:t>
        <a:bodyPr/>
        <a:lstStyle/>
        <a:p>
          <a:endParaRPr lang="en-US">
            <a:latin typeface="Tenorite" pitchFamily="2" charset="0"/>
          </a:endParaRPr>
        </a:p>
      </dgm:t>
    </dgm:pt>
    <dgm:pt modelId="{0EC0C300-11E4-45CF-8418-973585107209}">
      <dgm:prSet phldr="0" custT="1"/>
      <dgm:spPr/>
      <dgm:t>
        <a:bodyPr/>
        <a:lstStyle/>
        <a:p>
          <a:pPr marL="0" algn="ctr">
            <a:buNone/>
          </a:pPr>
          <a:r>
            <a:rPr lang="en-US" sz="1400" dirty="0">
              <a:latin typeface="Tenorite" pitchFamily="2" charset="0"/>
            </a:rPr>
            <a:t>Calculations based on cost of charge ratio for W3B2, and payments totals W3C6  </a:t>
          </a:r>
        </a:p>
      </dgm:t>
    </dgm:pt>
    <dgm:pt modelId="{1E4DD98E-100E-46B7-B24A-408BBF69E9FA}" type="parTrans" cxnId="{51563A4F-C0EB-47D6-B5BC-47A4E599AD4B}">
      <dgm:prSet/>
      <dgm:spPr/>
      <dgm:t>
        <a:bodyPr/>
        <a:lstStyle/>
        <a:p>
          <a:endParaRPr lang="en-US">
            <a:latin typeface="Tenorite" pitchFamily="2" charset="0"/>
          </a:endParaRPr>
        </a:p>
      </dgm:t>
    </dgm:pt>
    <dgm:pt modelId="{90FAB5D1-62B3-4FF6-A07D-EE607F529C32}" type="sibTrans" cxnId="{51563A4F-C0EB-47D6-B5BC-47A4E599AD4B}">
      <dgm:prSet/>
      <dgm:spPr/>
      <dgm:t>
        <a:bodyPr/>
        <a:lstStyle/>
        <a:p>
          <a:endParaRPr lang="en-US">
            <a:latin typeface="Tenorite" pitchFamily="2" charset="0"/>
          </a:endParaRPr>
        </a:p>
      </dgm:t>
    </dgm:pt>
    <dgm:pt modelId="{FEB4A941-E9FA-4A86-A673-85FF34B35F20}">
      <dgm:prSet phldr="0" custT="1"/>
      <dgm:spPr/>
      <dgm:t>
        <a:bodyPr/>
        <a:lstStyle/>
        <a:p>
          <a:pPr marL="0" algn="ctr" rtl="0">
            <a:buNone/>
          </a:pPr>
          <a:r>
            <a:rPr lang="en-US" sz="1400" dirty="0">
              <a:latin typeface="Tenorite" pitchFamily="2" charset="0"/>
            </a:rPr>
            <a:t>Total for W4BA3, calculations based on cost of charge ratio for W4BB2, and payments totals W4BC4 </a:t>
          </a:r>
        </a:p>
      </dgm:t>
    </dgm:pt>
    <dgm:pt modelId="{39522508-BC4E-4DD5-A744-AFEFFE36DB74}" type="parTrans" cxnId="{F942F56C-9025-4AA1-9B36-C5AE0A93B0F5}">
      <dgm:prSet/>
      <dgm:spPr/>
      <dgm:t>
        <a:bodyPr/>
        <a:lstStyle/>
        <a:p>
          <a:endParaRPr lang="en-US">
            <a:latin typeface="Tenorite" pitchFamily="2" charset="0"/>
          </a:endParaRPr>
        </a:p>
      </dgm:t>
    </dgm:pt>
    <dgm:pt modelId="{97624CC8-6315-4683-B26C-C30D552DA5A6}" type="sibTrans" cxnId="{F942F56C-9025-4AA1-9B36-C5AE0A93B0F5}">
      <dgm:prSet/>
      <dgm:spPr/>
      <dgm:t>
        <a:bodyPr/>
        <a:lstStyle/>
        <a:p>
          <a:endParaRPr lang="en-US">
            <a:latin typeface="Tenorite" pitchFamily="2" charset="0"/>
          </a:endParaRPr>
        </a:p>
      </dgm:t>
    </dgm:pt>
    <dgm:pt modelId="{A2322D3A-7AC2-4C5C-9D7E-EAB2313D47D4}">
      <dgm:prSet phldr="0"/>
      <dgm:spPr/>
      <dgm:t>
        <a:bodyPr/>
        <a:lstStyle/>
        <a:p>
          <a:pPr marL="0" algn="ctr"/>
          <a:r>
            <a:rPr lang="en-US" sz="2000" dirty="0">
              <a:latin typeface="Tenorite" pitchFamily="2" charset="0"/>
            </a:rPr>
            <a:t>IIA1-IIE</a:t>
          </a:r>
        </a:p>
      </dgm:t>
    </dgm:pt>
    <dgm:pt modelId="{4A8C15D4-B36F-4764-B4FF-F2AF790D3E17}" type="parTrans" cxnId="{179FAFCF-F878-464E-A8A6-1185EFA0E380}">
      <dgm:prSet/>
      <dgm:spPr/>
      <dgm:t>
        <a:bodyPr/>
        <a:lstStyle/>
        <a:p>
          <a:endParaRPr lang="en-US">
            <a:latin typeface="Tenorite" pitchFamily="2" charset="0"/>
          </a:endParaRPr>
        </a:p>
      </dgm:t>
    </dgm:pt>
    <dgm:pt modelId="{84DE1C3A-3FC7-4DB3-88ED-33F65A71557A}" type="sibTrans" cxnId="{179FAFCF-F878-464E-A8A6-1185EFA0E380}">
      <dgm:prSet/>
      <dgm:spPr/>
      <dgm:t>
        <a:bodyPr/>
        <a:lstStyle/>
        <a:p>
          <a:endParaRPr lang="en-US">
            <a:latin typeface="Tenorite" pitchFamily="2" charset="0"/>
          </a:endParaRPr>
        </a:p>
      </dgm:t>
    </dgm:pt>
    <dgm:pt modelId="{4F85505A-81B6-4FDA-A144-900B71DAD946}">
      <dgm:prSet phldr="0"/>
      <dgm:spPr/>
      <dgm:t>
        <a:bodyPr/>
        <a:lstStyle/>
        <a:p>
          <a:pPr marL="0" algn="ctr">
            <a:buNone/>
          </a:pPr>
          <a:r>
            <a:rPr lang="en-US" sz="2000" dirty="0">
              <a:latin typeface="Tenorite" pitchFamily="2" charset="0"/>
            </a:rPr>
            <a:t>WS 4B</a:t>
          </a:r>
        </a:p>
      </dgm:t>
    </dgm:pt>
    <dgm:pt modelId="{D9A96E25-7BBE-4DDD-8DDE-B4970D4340A8}" type="parTrans" cxnId="{2D633B56-E147-4EFC-B9EE-6C0413F329B0}">
      <dgm:prSet/>
      <dgm:spPr/>
      <dgm:t>
        <a:bodyPr/>
        <a:lstStyle/>
        <a:p>
          <a:endParaRPr lang="en-US">
            <a:latin typeface="Tenorite" pitchFamily="2" charset="0"/>
          </a:endParaRPr>
        </a:p>
      </dgm:t>
    </dgm:pt>
    <dgm:pt modelId="{68F74A88-49DC-44B1-BC0D-220A7B97601C}" type="sibTrans" cxnId="{2D633B56-E147-4EFC-B9EE-6C0413F329B0}">
      <dgm:prSet/>
      <dgm:spPr/>
      <dgm:t>
        <a:bodyPr/>
        <a:lstStyle/>
        <a:p>
          <a:endParaRPr lang="en-US">
            <a:latin typeface="Tenorite" pitchFamily="2" charset="0"/>
          </a:endParaRPr>
        </a:p>
      </dgm:t>
    </dgm:pt>
    <dgm:pt modelId="{A34AE8AA-FDF7-FA40-BADC-6B62C2B1DE88}" type="pres">
      <dgm:prSet presAssocID="{0DD8915E-DC14-41D6-9BB5-F49E1C265163}" presName="Name0" presStyleCnt="0">
        <dgm:presLayoutVars>
          <dgm:dir/>
          <dgm:resizeHandles val="exact"/>
        </dgm:presLayoutVars>
      </dgm:prSet>
      <dgm:spPr/>
    </dgm:pt>
    <dgm:pt modelId="{2107607C-A87A-3347-81F6-106C527DBD58}" type="pres">
      <dgm:prSet presAssocID="{0DD8915E-DC14-41D6-9BB5-F49E1C265163}" presName="fgShape" presStyleLbl="fgShp" presStyleIdx="0" presStyleCnt="1" custLinFactNeighborX="567" custLinFactNeighborY="6535"/>
      <dgm:spPr/>
    </dgm:pt>
    <dgm:pt modelId="{0955960D-7F7D-E54C-8843-B1DBEEBFB364}" type="pres">
      <dgm:prSet presAssocID="{0DD8915E-DC14-41D6-9BB5-F49E1C265163}" presName="linComp" presStyleCnt="0"/>
      <dgm:spPr/>
    </dgm:pt>
    <dgm:pt modelId="{81155D12-3CC8-3D49-B0F3-3C84AC48510A}" type="pres">
      <dgm:prSet presAssocID="{73D947E0-108F-4D20-A71E-3CF329F97212}" presName="compNode" presStyleCnt="0"/>
      <dgm:spPr/>
    </dgm:pt>
    <dgm:pt modelId="{8F8B275D-8553-0846-A316-484B7B291C97}" type="pres">
      <dgm:prSet presAssocID="{73D947E0-108F-4D20-A71E-3CF329F97212}" presName="bkgdShape" presStyleLbl="node1" presStyleIdx="0" presStyleCnt="5" custLinFactNeighborX="-760" custLinFactNeighborY="242"/>
      <dgm:spPr>
        <a:prstGeom prst="rect">
          <a:avLst/>
        </a:prstGeom>
      </dgm:spPr>
    </dgm:pt>
    <dgm:pt modelId="{7DA281F5-0265-2048-A63A-727E19796F79}" type="pres">
      <dgm:prSet presAssocID="{73D947E0-108F-4D20-A71E-3CF329F97212}" presName="nodeTx" presStyleLbl="node1" presStyleIdx="0" presStyleCnt="5">
        <dgm:presLayoutVars>
          <dgm:bulletEnabled val="1"/>
        </dgm:presLayoutVars>
      </dgm:prSet>
      <dgm:spPr/>
    </dgm:pt>
    <dgm:pt modelId="{79A13FEB-C61A-0346-824D-E0457CC5B4C9}" type="pres">
      <dgm:prSet presAssocID="{73D947E0-108F-4D20-A71E-3CF329F97212}" presName="invisiNode" presStyleLbl="node1" presStyleIdx="0" presStyleCnt="5"/>
      <dgm:spPr/>
    </dgm:pt>
    <dgm:pt modelId="{A126BA88-D0F9-AF4A-A7BA-0638E32B45F8}" type="pres">
      <dgm:prSet presAssocID="{73D947E0-108F-4D20-A71E-3CF329F97212}" presName="imagNode" presStyleLbl="fgImgPlace1" presStyleIdx="0" presStyleCnt="5" custScaleX="63106" custScaleY="63106" custLinFactNeighborX="-1096" custLinFactNeighborY="-62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Smooth purple background"/>
        </a:ext>
      </dgm:extLst>
    </dgm:pt>
    <dgm:pt modelId="{DF3C77F5-32F3-5845-BEE2-529229516397}" type="pres">
      <dgm:prSet presAssocID="{AE813459-65AB-4FA9-B717-330DDA6DFA4E}" presName="sibTrans" presStyleLbl="sibTrans2D1" presStyleIdx="0" presStyleCnt="0"/>
      <dgm:spPr/>
    </dgm:pt>
    <dgm:pt modelId="{16FC6348-B601-E348-A50F-7576C3DDD207}" type="pres">
      <dgm:prSet presAssocID="{B1AFA1AF-0FF8-45B3-A6D0-0E255A2F637D}" presName="compNode" presStyleCnt="0"/>
      <dgm:spPr/>
    </dgm:pt>
    <dgm:pt modelId="{4DFF6703-D32F-9E47-96B8-A304C47CCB78}" type="pres">
      <dgm:prSet presAssocID="{B1AFA1AF-0FF8-45B3-A6D0-0E255A2F637D}" presName="bkgdShape" presStyleLbl="node1" presStyleIdx="1" presStyleCnt="5" custLinFactNeighborX="-129"/>
      <dgm:spPr>
        <a:prstGeom prst="rect">
          <a:avLst/>
        </a:prstGeom>
      </dgm:spPr>
    </dgm:pt>
    <dgm:pt modelId="{BA2077AD-A827-784F-87A6-E8E29A836D84}" type="pres">
      <dgm:prSet presAssocID="{B1AFA1AF-0FF8-45B3-A6D0-0E255A2F637D}" presName="nodeTx" presStyleLbl="node1" presStyleIdx="1" presStyleCnt="5">
        <dgm:presLayoutVars>
          <dgm:bulletEnabled val="1"/>
        </dgm:presLayoutVars>
      </dgm:prSet>
      <dgm:spPr/>
    </dgm:pt>
    <dgm:pt modelId="{47276A48-75DE-FE4F-B4C6-8B77CF2957C3}" type="pres">
      <dgm:prSet presAssocID="{B1AFA1AF-0FF8-45B3-A6D0-0E255A2F637D}" presName="invisiNode" presStyleLbl="node1" presStyleIdx="1" presStyleCnt="5"/>
      <dgm:spPr/>
    </dgm:pt>
    <dgm:pt modelId="{EFEB790C-BD5C-F54D-9993-F81422A8AD8E}" type="pres">
      <dgm:prSet presAssocID="{B1AFA1AF-0FF8-45B3-A6D0-0E255A2F637D}" presName="imagNode" presStyleLbl="fgImgPlace1" presStyleIdx="1" presStyleCnt="5" custScaleX="63106" custScaleY="63106"/>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Stone background"/>
        </a:ext>
      </dgm:extLst>
    </dgm:pt>
    <dgm:pt modelId="{56C7F139-002F-DF46-BB7F-23A563E7CE98}" type="pres">
      <dgm:prSet presAssocID="{88649F7A-400B-4056-965D-C9AC0B3AD942}" presName="sibTrans" presStyleLbl="sibTrans2D1" presStyleIdx="0" presStyleCnt="0"/>
      <dgm:spPr/>
    </dgm:pt>
    <dgm:pt modelId="{91E3D51E-7AB8-6349-A1D0-02F993052AB3}" type="pres">
      <dgm:prSet presAssocID="{E9682B4F-0217-4B50-923E-C104AA24290F}" presName="compNode" presStyleCnt="0"/>
      <dgm:spPr/>
    </dgm:pt>
    <dgm:pt modelId="{434ABADC-97F5-A547-823D-7594A86D79D3}" type="pres">
      <dgm:prSet presAssocID="{E9682B4F-0217-4B50-923E-C104AA24290F}" presName="bkgdShape" presStyleLbl="node1" presStyleIdx="2" presStyleCnt="5" custLinFactNeighborX="182"/>
      <dgm:spPr>
        <a:prstGeom prst="rect">
          <a:avLst/>
        </a:prstGeom>
      </dgm:spPr>
    </dgm:pt>
    <dgm:pt modelId="{BC636E4B-34B9-8543-A308-00E0D1B0D2F9}" type="pres">
      <dgm:prSet presAssocID="{E9682B4F-0217-4B50-923E-C104AA24290F}" presName="nodeTx" presStyleLbl="node1" presStyleIdx="2" presStyleCnt="5">
        <dgm:presLayoutVars>
          <dgm:bulletEnabled val="1"/>
        </dgm:presLayoutVars>
      </dgm:prSet>
      <dgm:spPr/>
    </dgm:pt>
    <dgm:pt modelId="{073A77BB-E8BD-4B4C-BFA2-7B530A2B3199}" type="pres">
      <dgm:prSet presAssocID="{E9682B4F-0217-4B50-923E-C104AA24290F}" presName="invisiNode" presStyleLbl="node1" presStyleIdx="2" presStyleCnt="5"/>
      <dgm:spPr/>
    </dgm:pt>
    <dgm:pt modelId="{CC076D56-4BB0-7246-9039-788AB439DAF0}" type="pres">
      <dgm:prSet presAssocID="{E9682B4F-0217-4B50-923E-C104AA24290F}" presName="imagNode" presStyleLbl="fgImgPlace1" presStyleIdx="2" presStyleCnt="5" custScaleX="63106" custScaleY="63106"/>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Green painted background"/>
        </a:ext>
      </dgm:extLst>
    </dgm:pt>
    <dgm:pt modelId="{9BFD88E3-0F90-7143-8807-6B030CF54283}" type="pres">
      <dgm:prSet presAssocID="{B8632E42-D7EB-4C31-877E-6F1B2801851A}" presName="sibTrans" presStyleLbl="sibTrans2D1" presStyleIdx="0" presStyleCnt="0"/>
      <dgm:spPr/>
    </dgm:pt>
    <dgm:pt modelId="{900296CF-6A25-E746-A345-792DBE36F92C}" type="pres">
      <dgm:prSet presAssocID="{4F85505A-81B6-4FDA-A144-900B71DAD946}" presName="compNode" presStyleCnt="0"/>
      <dgm:spPr/>
    </dgm:pt>
    <dgm:pt modelId="{028C9BA8-C3B3-F947-915F-EE2FD2FCA9A5}" type="pres">
      <dgm:prSet presAssocID="{4F85505A-81B6-4FDA-A144-900B71DAD946}" presName="bkgdShape" presStyleLbl="node1" presStyleIdx="3" presStyleCnt="5" custLinFactNeighborX="0"/>
      <dgm:spPr>
        <a:prstGeom prst="rect">
          <a:avLst/>
        </a:prstGeom>
      </dgm:spPr>
    </dgm:pt>
    <dgm:pt modelId="{9312E8E2-BBD1-104A-9F74-B0103AF69816}" type="pres">
      <dgm:prSet presAssocID="{4F85505A-81B6-4FDA-A144-900B71DAD946}" presName="nodeTx" presStyleLbl="node1" presStyleIdx="3" presStyleCnt="5">
        <dgm:presLayoutVars>
          <dgm:bulletEnabled val="1"/>
        </dgm:presLayoutVars>
      </dgm:prSet>
      <dgm:spPr/>
    </dgm:pt>
    <dgm:pt modelId="{A0D6F489-540A-D44E-B596-6A182486B777}" type="pres">
      <dgm:prSet presAssocID="{4F85505A-81B6-4FDA-A144-900B71DAD946}" presName="invisiNode" presStyleLbl="node1" presStyleIdx="3" presStyleCnt="5"/>
      <dgm:spPr/>
    </dgm:pt>
    <dgm:pt modelId="{FDF2BC93-305C-D94B-A6C2-ED9CE7F40C2F}" type="pres">
      <dgm:prSet presAssocID="{4F85505A-81B6-4FDA-A144-900B71DAD946}" presName="imagNode" presStyleLbl="fgImgPlace1" presStyleIdx="3" presStyleCnt="5" custScaleX="63106" custScaleY="63106" custLinFactNeighborX="-346" custLinFactNeighborY="-3287"/>
      <dgm:spPr>
        <a:blipFill>
          <a:blip xmlns:r="http://schemas.openxmlformats.org/officeDocument/2006/relationships" r:embed="rId4">
            <a:extLst>
              <a:ext uri="{28A0092B-C50C-407E-A947-70E740481C1C}">
                <a14:useLocalDpi xmlns:a14="http://schemas.microsoft.com/office/drawing/2010/main" val="0"/>
              </a:ext>
            </a:extLst>
          </a:blip>
          <a:srcRect/>
          <a:stretch>
            <a:fillRect l="-33000" r="-33000"/>
          </a:stretch>
        </a:blipFill>
      </dgm:spPr>
      <dgm:extLst>
        <a:ext uri="{E40237B7-FDA0-4F09-8148-C483321AD2D9}">
          <dgm14:cNvPr xmlns:dgm14="http://schemas.microsoft.com/office/drawing/2010/diagram" id="0" name="" descr="Abstract low poly background"/>
        </a:ext>
      </dgm:extLst>
    </dgm:pt>
    <dgm:pt modelId="{849C45A5-41B7-C14C-8FCB-1F684E015BD4}" type="pres">
      <dgm:prSet presAssocID="{68F74A88-49DC-44B1-BC0D-220A7B97601C}" presName="sibTrans" presStyleLbl="sibTrans2D1" presStyleIdx="0" presStyleCnt="0"/>
      <dgm:spPr/>
    </dgm:pt>
    <dgm:pt modelId="{CFB52331-3A90-8741-B893-154B21972CAC}" type="pres">
      <dgm:prSet presAssocID="{A2322D3A-7AC2-4C5C-9D7E-EAB2313D47D4}" presName="compNode" presStyleCnt="0"/>
      <dgm:spPr/>
    </dgm:pt>
    <dgm:pt modelId="{73C20AF0-FA1E-3C4A-AD07-551A27BE2B92}" type="pres">
      <dgm:prSet presAssocID="{A2322D3A-7AC2-4C5C-9D7E-EAB2313D47D4}" presName="bkgdShape" presStyleLbl="node1" presStyleIdx="4" presStyleCnt="5" custLinFactNeighborX="757"/>
      <dgm:spPr>
        <a:prstGeom prst="rect">
          <a:avLst/>
        </a:prstGeom>
      </dgm:spPr>
    </dgm:pt>
    <dgm:pt modelId="{AF3E8B43-0466-2941-94BF-5E057B356E82}" type="pres">
      <dgm:prSet presAssocID="{A2322D3A-7AC2-4C5C-9D7E-EAB2313D47D4}" presName="nodeTx" presStyleLbl="node1" presStyleIdx="4" presStyleCnt="5">
        <dgm:presLayoutVars>
          <dgm:bulletEnabled val="1"/>
        </dgm:presLayoutVars>
      </dgm:prSet>
      <dgm:spPr/>
    </dgm:pt>
    <dgm:pt modelId="{D1AAA287-E1AF-9946-AA96-77AD6193B1DD}" type="pres">
      <dgm:prSet presAssocID="{A2322D3A-7AC2-4C5C-9D7E-EAB2313D47D4}" presName="invisiNode" presStyleLbl="node1" presStyleIdx="4" presStyleCnt="5"/>
      <dgm:spPr/>
    </dgm:pt>
    <dgm:pt modelId="{916140F0-4F43-9F45-8310-FCCA12DDE514}" type="pres">
      <dgm:prSet presAssocID="{A2322D3A-7AC2-4C5C-9D7E-EAB2313D47D4}" presName="imagNode" presStyleLbl="fgImgPlace1" presStyleIdx="4" presStyleCnt="5" custScaleX="63106" custScaleY="63106"/>
      <dgm:spPr>
        <a:blipFill>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dgm:spPr>
      <dgm:extLst>
        <a:ext uri="{E40237B7-FDA0-4F09-8148-C483321AD2D9}">
          <dgm14:cNvPr xmlns:dgm14="http://schemas.microsoft.com/office/drawing/2010/diagram" id="0" name="" descr="Molecular network abstract modern background"/>
        </a:ext>
      </dgm:extLst>
    </dgm:pt>
  </dgm:ptLst>
  <dgm:cxnLst>
    <dgm:cxn modelId="{F28D7702-2FC3-49BD-BB13-C989E5EE622A}" srcId="{0DD8915E-DC14-41D6-9BB5-F49E1C265163}" destId="{B1AFA1AF-0FF8-45B3-A6D0-0E255A2F637D}" srcOrd="1" destOrd="0" parTransId="{10C68AF5-481C-45AA-A216-8BBBB04515B9}" sibTransId="{88649F7A-400B-4056-965D-C9AC0B3AD942}"/>
    <dgm:cxn modelId="{A0077D09-C12C-46D0-8DF7-194B6911362A}" srcId="{0DD8915E-DC14-41D6-9BB5-F49E1C265163}" destId="{73D947E0-108F-4D20-A71E-3CF329F97212}" srcOrd="0" destOrd="0" parTransId="{9D249532-A24D-4D8F-848A-9F42F2E486C9}" sibTransId="{AE813459-65AB-4FA9-B717-330DDA6DFA4E}"/>
    <dgm:cxn modelId="{8994D20D-699B-6A45-8026-8CCE203E1BB5}" type="presOf" srcId="{73D947E0-108F-4D20-A71E-3CF329F97212}" destId="{7DA281F5-0265-2048-A63A-727E19796F79}" srcOrd="1" destOrd="0" presId="urn:microsoft.com/office/officeart/2005/8/layout/hList7"/>
    <dgm:cxn modelId="{F280AB1F-2993-9D47-BFDD-242B41F1F2AC}" type="presOf" srcId="{0EC0C300-11E4-45CF-8418-973585107209}" destId="{434ABADC-97F5-A547-823D-7594A86D79D3}" srcOrd="0" destOrd="1" presId="urn:microsoft.com/office/officeart/2005/8/layout/hList7"/>
    <dgm:cxn modelId="{E5D9CC1F-E58D-2F49-A249-EA553AC96459}" type="presOf" srcId="{50418D2B-9486-42DE-AFDD-1D31420040FF}" destId="{4DFF6703-D32F-9E47-96B8-A304C47CCB78}" srcOrd="0" destOrd="1" presId="urn:microsoft.com/office/officeart/2005/8/layout/hList7"/>
    <dgm:cxn modelId="{5A5BA622-5DEB-48B9-88D9-C1DE36C711E5}" srcId="{B1AFA1AF-0FF8-45B3-A6D0-0E255A2F637D}" destId="{50418D2B-9486-42DE-AFDD-1D31420040FF}" srcOrd="0" destOrd="0" parTransId="{D5A17F6B-93F5-442B-938A-0F38C281BE88}" sibTransId="{1D87A0A5-8024-4710-846B-D5BFAC785107}"/>
    <dgm:cxn modelId="{029E4233-DBFE-C64A-B874-B5F720CDE974}" type="presOf" srcId="{FEB4A941-E9FA-4A86-A673-85FF34B35F20}" destId="{9312E8E2-BBD1-104A-9F74-B0103AF69816}" srcOrd="1" destOrd="1" presId="urn:microsoft.com/office/officeart/2005/8/layout/hList7"/>
    <dgm:cxn modelId="{711E093C-AD42-45A4-8D40-A2D39702062E}" srcId="{A2322D3A-7AC2-4C5C-9D7E-EAB2313D47D4}" destId="{8FE81FEC-2664-411F-AEB3-065F29F52751}" srcOrd="0" destOrd="0" parTransId="{BCBC007E-0269-421B-9C41-DE26D5C3A822}" sibTransId="{80230EB7-7230-4881-A631-309C07417378}"/>
    <dgm:cxn modelId="{F4196061-8F22-F64C-80CC-9FC99308DC40}" type="presOf" srcId="{A2322D3A-7AC2-4C5C-9D7E-EAB2313D47D4}" destId="{AF3E8B43-0466-2941-94BF-5E057B356E82}" srcOrd="1" destOrd="0" presId="urn:microsoft.com/office/officeart/2005/8/layout/hList7"/>
    <dgm:cxn modelId="{71549A62-CAF4-BE45-851A-4CCE70CE64C3}" type="presOf" srcId="{4F85505A-81B6-4FDA-A144-900B71DAD946}" destId="{028C9BA8-C3B3-F947-915F-EE2FD2FCA9A5}" srcOrd="0" destOrd="0" presId="urn:microsoft.com/office/officeart/2005/8/layout/hList7"/>
    <dgm:cxn modelId="{5368DE64-FD22-024A-86AC-2607350C890A}" type="presOf" srcId="{AE813459-65AB-4FA9-B717-330DDA6DFA4E}" destId="{DF3C77F5-32F3-5845-BEE2-529229516397}" srcOrd="0" destOrd="0" presId="urn:microsoft.com/office/officeart/2005/8/layout/hList7"/>
    <dgm:cxn modelId="{0CDD0345-B9D9-564F-9C2A-594661BD7D44}" type="presOf" srcId="{73D947E0-108F-4D20-A71E-3CF329F97212}" destId="{8F8B275D-8553-0846-A316-484B7B291C97}" srcOrd="0" destOrd="0" presId="urn:microsoft.com/office/officeart/2005/8/layout/hList7"/>
    <dgm:cxn modelId="{80DC2967-0B8E-9442-A9E2-4F58C113FDCA}" type="presOf" srcId="{B1AFA1AF-0FF8-45B3-A6D0-0E255A2F637D}" destId="{4DFF6703-D32F-9E47-96B8-A304C47CCB78}" srcOrd="0" destOrd="0" presId="urn:microsoft.com/office/officeart/2005/8/layout/hList7"/>
    <dgm:cxn modelId="{FFD46F48-1601-3B48-AC95-844EF8053475}" type="presOf" srcId="{8FE81FEC-2664-411F-AEB3-065F29F52751}" destId="{73C20AF0-FA1E-3C4A-AD07-551A27BE2B92}" srcOrd="0" destOrd="1" presId="urn:microsoft.com/office/officeart/2005/8/layout/hList7"/>
    <dgm:cxn modelId="{FF82E56C-0E90-E648-A4FD-33776C71CA80}" type="presOf" srcId="{8FE81FEC-2664-411F-AEB3-065F29F52751}" destId="{AF3E8B43-0466-2941-94BF-5E057B356E82}" srcOrd="1" destOrd="1" presId="urn:microsoft.com/office/officeart/2005/8/layout/hList7"/>
    <dgm:cxn modelId="{F942F56C-9025-4AA1-9B36-C5AE0A93B0F5}" srcId="{4F85505A-81B6-4FDA-A144-900B71DAD946}" destId="{FEB4A941-E9FA-4A86-A673-85FF34B35F20}" srcOrd="0" destOrd="0" parTransId="{39522508-BC4E-4DD5-A744-AFEFFE36DB74}" sibTransId="{97624CC8-6315-4683-B26C-C30D552DA5A6}"/>
    <dgm:cxn modelId="{51563A4F-C0EB-47D6-B5BC-47A4E599AD4B}" srcId="{E9682B4F-0217-4B50-923E-C104AA24290F}" destId="{0EC0C300-11E4-45CF-8418-973585107209}" srcOrd="0" destOrd="0" parTransId="{1E4DD98E-100E-46B7-B24A-408BBF69E9FA}" sibTransId="{90FAB5D1-62B3-4FF6-A07D-EE607F529C32}"/>
    <dgm:cxn modelId="{D7846C52-051C-7E4A-8666-A7FC857AC117}" type="presOf" srcId="{4F85505A-81B6-4FDA-A144-900B71DAD946}" destId="{9312E8E2-BBD1-104A-9F74-B0103AF69816}" srcOrd="1" destOrd="0" presId="urn:microsoft.com/office/officeart/2005/8/layout/hList7"/>
    <dgm:cxn modelId="{2D633B56-E147-4EFC-B9EE-6C0413F329B0}" srcId="{0DD8915E-DC14-41D6-9BB5-F49E1C265163}" destId="{4F85505A-81B6-4FDA-A144-900B71DAD946}" srcOrd="3" destOrd="0" parTransId="{D9A96E25-7BBE-4DDD-8DDE-B4970D4340A8}" sibTransId="{68F74A88-49DC-44B1-BC0D-220A7B97601C}"/>
    <dgm:cxn modelId="{28690183-A8F8-5D4A-A0A0-F1EAC1F67584}" type="presOf" srcId="{E9682B4F-0217-4B50-923E-C104AA24290F}" destId="{BC636E4B-34B9-8543-A308-00E0D1B0D2F9}" srcOrd="1" destOrd="0" presId="urn:microsoft.com/office/officeart/2005/8/layout/hList7"/>
    <dgm:cxn modelId="{982C4584-ADB4-6A42-88C0-8DDE5CF3D3B6}" type="presOf" srcId="{FEB4A941-E9FA-4A86-A673-85FF34B35F20}" destId="{028C9BA8-C3B3-F947-915F-EE2FD2FCA9A5}" srcOrd="0" destOrd="1" presId="urn:microsoft.com/office/officeart/2005/8/layout/hList7"/>
    <dgm:cxn modelId="{C6485397-44AD-F347-A313-AE5F356648F1}" type="presOf" srcId="{50418D2B-9486-42DE-AFDD-1D31420040FF}" destId="{BA2077AD-A827-784F-87A6-E8E29A836D84}" srcOrd="1" destOrd="1" presId="urn:microsoft.com/office/officeart/2005/8/layout/hList7"/>
    <dgm:cxn modelId="{781B6FA0-0F00-0D41-8C2E-EA6A255C6967}" type="presOf" srcId="{0DD8915E-DC14-41D6-9BB5-F49E1C265163}" destId="{A34AE8AA-FDF7-FA40-BADC-6B62C2B1DE88}" srcOrd="0" destOrd="0" presId="urn:microsoft.com/office/officeart/2005/8/layout/hList7"/>
    <dgm:cxn modelId="{4AE39AA3-98A5-FD4F-B305-423319AE4156}" type="presOf" srcId="{0EC0C300-11E4-45CF-8418-973585107209}" destId="{BC636E4B-34B9-8543-A308-00E0D1B0D2F9}" srcOrd="1" destOrd="1" presId="urn:microsoft.com/office/officeart/2005/8/layout/hList7"/>
    <dgm:cxn modelId="{956B0EA6-B0CC-A04C-AAC4-2F46E14A46D0}" type="presOf" srcId="{E9682B4F-0217-4B50-923E-C104AA24290F}" destId="{434ABADC-97F5-A547-823D-7594A86D79D3}" srcOrd="0" destOrd="0" presId="urn:microsoft.com/office/officeart/2005/8/layout/hList7"/>
    <dgm:cxn modelId="{C85286A9-EA95-7947-BBAE-BB43E3CA7A09}" type="presOf" srcId="{30A490C8-22B4-4D68-875C-0F0DE2FF864D}" destId="{8F8B275D-8553-0846-A316-484B7B291C97}" srcOrd="0" destOrd="1" presId="urn:microsoft.com/office/officeart/2005/8/layout/hList7"/>
    <dgm:cxn modelId="{161425B1-9CC1-5A46-A6FE-66DDFF22F4E9}" type="presOf" srcId="{B1AFA1AF-0FF8-45B3-A6D0-0E255A2F637D}" destId="{BA2077AD-A827-784F-87A6-E8E29A836D84}" srcOrd="1" destOrd="0" presId="urn:microsoft.com/office/officeart/2005/8/layout/hList7"/>
    <dgm:cxn modelId="{E65110B9-3148-A843-8CC8-BF37AE44F247}" type="presOf" srcId="{A2322D3A-7AC2-4C5C-9D7E-EAB2313D47D4}" destId="{73C20AF0-FA1E-3C4A-AD07-551A27BE2B92}" srcOrd="0" destOrd="0" presId="urn:microsoft.com/office/officeart/2005/8/layout/hList7"/>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FA1B16D5-5FB5-2047-9831-030AE6F3EAE9}" type="presOf" srcId="{30A490C8-22B4-4D68-875C-0F0DE2FF864D}" destId="{7DA281F5-0265-2048-A63A-727E19796F79}" srcOrd="1" destOrd="1" presId="urn:microsoft.com/office/officeart/2005/8/layout/hList7"/>
    <dgm:cxn modelId="{F1B56DD8-8FEA-344A-B6E7-D10401E3F2E3}" type="presOf" srcId="{B8632E42-D7EB-4C31-877E-6F1B2801851A}" destId="{9BFD88E3-0F90-7143-8807-6B030CF54283}" srcOrd="0" destOrd="0" presId="urn:microsoft.com/office/officeart/2005/8/layout/hList7"/>
    <dgm:cxn modelId="{7B012CF3-9916-9C42-A389-6EC30575190C}" type="presOf" srcId="{88649F7A-400B-4056-965D-C9AC0B3AD942}" destId="{56C7F139-002F-DF46-BB7F-23A563E7CE98}" srcOrd="0" destOrd="0" presId="urn:microsoft.com/office/officeart/2005/8/layout/hList7"/>
    <dgm:cxn modelId="{AB9B77F3-E113-9F42-AD26-5199BE35195A}" type="presOf" srcId="{68F74A88-49DC-44B1-BC0D-220A7B97601C}" destId="{849C45A5-41B7-C14C-8FCB-1F684E015BD4}" srcOrd="0" destOrd="0" presId="urn:microsoft.com/office/officeart/2005/8/layout/hList7"/>
    <dgm:cxn modelId="{E225472C-E3EE-2149-B941-7817CA44471E}" type="presParOf" srcId="{A34AE8AA-FDF7-FA40-BADC-6B62C2B1DE88}" destId="{2107607C-A87A-3347-81F6-106C527DBD58}" srcOrd="0" destOrd="0" presId="urn:microsoft.com/office/officeart/2005/8/layout/hList7"/>
    <dgm:cxn modelId="{F943B65C-83A1-794F-8716-82D6E9B90BCD}" type="presParOf" srcId="{A34AE8AA-FDF7-FA40-BADC-6B62C2B1DE88}" destId="{0955960D-7F7D-E54C-8843-B1DBEEBFB364}" srcOrd="1" destOrd="0" presId="urn:microsoft.com/office/officeart/2005/8/layout/hList7"/>
    <dgm:cxn modelId="{001D4585-DEB8-A543-8A40-05E8ABC28C57}" type="presParOf" srcId="{0955960D-7F7D-E54C-8843-B1DBEEBFB364}" destId="{81155D12-3CC8-3D49-B0F3-3C84AC48510A}" srcOrd="0" destOrd="0" presId="urn:microsoft.com/office/officeart/2005/8/layout/hList7"/>
    <dgm:cxn modelId="{1580EBFB-09CE-F344-8C03-5CB3CBE5AC98}" type="presParOf" srcId="{81155D12-3CC8-3D49-B0F3-3C84AC48510A}" destId="{8F8B275D-8553-0846-A316-484B7B291C97}" srcOrd="0" destOrd="0" presId="urn:microsoft.com/office/officeart/2005/8/layout/hList7"/>
    <dgm:cxn modelId="{842F04B3-A619-A54C-B547-B6C38B4FB951}" type="presParOf" srcId="{81155D12-3CC8-3D49-B0F3-3C84AC48510A}" destId="{7DA281F5-0265-2048-A63A-727E19796F79}" srcOrd="1" destOrd="0" presId="urn:microsoft.com/office/officeart/2005/8/layout/hList7"/>
    <dgm:cxn modelId="{08E39789-DE12-C44D-B363-AFAA969CE1E8}" type="presParOf" srcId="{81155D12-3CC8-3D49-B0F3-3C84AC48510A}" destId="{79A13FEB-C61A-0346-824D-E0457CC5B4C9}" srcOrd="2" destOrd="0" presId="urn:microsoft.com/office/officeart/2005/8/layout/hList7"/>
    <dgm:cxn modelId="{B88ECEE4-BA18-F649-9EFE-5FE2A1375A58}" type="presParOf" srcId="{81155D12-3CC8-3D49-B0F3-3C84AC48510A}" destId="{A126BA88-D0F9-AF4A-A7BA-0638E32B45F8}" srcOrd="3" destOrd="0" presId="urn:microsoft.com/office/officeart/2005/8/layout/hList7"/>
    <dgm:cxn modelId="{9B673E09-6E30-B544-9BA9-85CCFB26FC2F}" type="presParOf" srcId="{0955960D-7F7D-E54C-8843-B1DBEEBFB364}" destId="{DF3C77F5-32F3-5845-BEE2-529229516397}" srcOrd="1" destOrd="0" presId="urn:microsoft.com/office/officeart/2005/8/layout/hList7"/>
    <dgm:cxn modelId="{196FFE95-C277-344C-94D6-9114A085054E}" type="presParOf" srcId="{0955960D-7F7D-E54C-8843-B1DBEEBFB364}" destId="{16FC6348-B601-E348-A50F-7576C3DDD207}" srcOrd="2" destOrd="0" presId="urn:microsoft.com/office/officeart/2005/8/layout/hList7"/>
    <dgm:cxn modelId="{2BE2AAA5-6ADF-8C4D-955F-3EB733D7C5EB}" type="presParOf" srcId="{16FC6348-B601-E348-A50F-7576C3DDD207}" destId="{4DFF6703-D32F-9E47-96B8-A304C47CCB78}" srcOrd="0" destOrd="0" presId="urn:microsoft.com/office/officeart/2005/8/layout/hList7"/>
    <dgm:cxn modelId="{17073BDD-1BB2-3E40-B5F3-DB2DD27B70C8}" type="presParOf" srcId="{16FC6348-B601-E348-A50F-7576C3DDD207}" destId="{BA2077AD-A827-784F-87A6-E8E29A836D84}" srcOrd="1" destOrd="0" presId="urn:microsoft.com/office/officeart/2005/8/layout/hList7"/>
    <dgm:cxn modelId="{6756D7D8-C48B-024A-9259-CD45C2E2D6F3}" type="presParOf" srcId="{16FC6348-B601-E348-A50F-7576C3DDD207}" destId="{47276A48-75DE-FE4F-B4C6-8B77CF2957C3}" srcOrd="2" destOrd="0" presId="urn:microsoft.com/office/officeart/2005/8/layout/hList7"/>
    <dgm:cxn modelId="{68916BF1-7696-DF4C-AE9A-90DA1528D867}" type="presParOf" srcId="{16FC6348-B601-E348-A50F-7576C3DDD207}" destId="{EFEB790C-BD5C-F54D-9993-F81422A8AD8E}" srcOrd="3" destOrd="0" presId="urn:microsoft.com/office/officeart/2005/8/layout/hList7"/>
    <dgm:cxn modelId="{68673533-5457-724A-BD79-21053E0C5583}" type="presParOf" srcId="{0955960D-7F7D-E54C-8843-B1DBEEBFB364}" destId="{56C7F139-002F-DF46-BB7F-23A563E7CE98}" srcOrd="3" destOrd="0" presId="urn:microsoft.com/office/officeart/2005/8/layout/hList7"/>
    <dgm:cxn modelId="{EDA12534-DD6F-3D46-A33C-D2D3C096E217}" type="presParOf" srcId="{0955960D-7F7D-E54C-8843-B1DBEEBFB364}" destId="{91E3D51E-7AB8-6349-A1D0-02F993052AB3}" srcOrd="4" destOrd="0" presId="urn:microsoft.com/office/officeart/2005/8/layout/hList7"/>
    <dgm:cxn modelId="{98E12192-EF84-5E4E-8F7C-7D4B0E3B0CFB}" type="presParOf" srcId="{91E3D51E-7AB8-6349-A1D0-02F993052AB3}" destId="{434ABADC-97F5-A547-823D-7594A86D79D3}" srcOrd="0" destOrd="0" presId="urn:microsoft.com/office/officeart/2005/8/layout/hList7"/>
    <dgm:cxn modelId="{35A4D817-35C8-574E-BAE7-28EAD8E80E9E}" type="presParOf" srcId="{91E3D51E-7AB8-6349-A1D0-02F993052AB3}" destId="{BC636E4B-34B9-8543-A308-00E0D1B0D2F9}" srcOrd="1" destOrd="0" presId="urn:microsoft.com/office/officeart/2005/8/layout/hList7"/>
    <dgm:cxn modelId="{3F7650F7-8ADF-1647-ABCA-EDB62D6E6F07}" type="presParOf" srcId="{91E3D51E-7AB8-6349-A1D0-02F993052AB3}" destId="{073A77BB-E8BD-4B4C-BFA2-7B530A2B3199}" srcOrd="2" destOrd="0" presId="urn:microsoft.com/office/officeart/2005/8/layout/hList7"/>
    <dgm:cxn modelId="{A4C178E9-5B35-8046-AEA4-07EA064D48EC}" type="presParOf" srcId="{91E3D51E-7AB8-6349-A1D0-02F993052AB3}" destId="{CC076D56-4BB0-7246-9039-788AB439DAF0}" srcOrd="3" destOrd="0" presId="urn:microsoft.com/office/officeart/2005/8/layout/hList7"/>
    <dgm:cxn modelId="{23300555-E195-7745-8EAA-13C1C3D64096}" type="presParOf" srcId="{0955960D-7F7D-E54C-8843-B1DBEEBFB364}" destId="{9BFD88E3-0F90-7143-8807-6B030CF54283}" srcOrd="5" destOrd="0" presId="urn:microsoft.com/office/officeart/2005/8/layout/hList7"/>
    <dgm:cxn modelId="{67E0177E-2C5D-D84A-B206-DF756AC265E2}" type="presParOf" srcId="{0955960D-7F7D-E54C-8843-B1DBEEBFB364}" destId="{900296CF-6A25-E746-A345-792DBE36F92C}" srcOrd="6" destOrd="0" presId="urn:microsoft.com/office/officeart/2005/8/layout/hList7"/>
    <dgm:cxn modelId="{17F234B6-5CB2-694A-AE40-2EC7B6989025}" type="presParOf" srcId="{900296CF-6A25-E746-A345-792DBE36F92C}" destId="{028C9BA8-C3B3-F947-915F-EE2FD2FCA9A5}" srcOrd="0" destOrd="0" presId="urn:microsoft.com/office/officeart/2005/8/layout/hList7"/>
    <dgm:cxn modelId="{A078F003-3C00-6845-9EBD-2DC195EA7E87}" type="presParOf" srcId="{900296CF-6A25-E746-A345-792DBE36F92C}" destId="{9312E8E2-BBD1-104A-9F74-B0103AF69816}" srcOrd="1" destOrd="0" presId="urn:microsoft.com/office/officeart/2005/8/layout/hList7"/>
    <dgm:cxn modelId="{3E327DED-A1BA-5F40-88C6-420128E7987E}" type="presParOf" srcId="{900296CF-6A25-E746-A345-792DBE36F92C}" destId="{A0D6F489-540A-D44E-B596-6A182486B777}" srcOrd="2" destOrd="0" presId="urn:microsoft.com/office/officeart/2005/8/layout/hList7"/>
    <dgm:cxn modelId="{E331C05D-ABEF-784B-867C-9DAD3D7B0BF6}" type="presParOf" srcId="{900296CF-6A25-E746-A345-792DBE36F92C}" destId="{FDF2BC93-305C-D94B-A6C2-ED9CE7F40C2F}" srcOrd="3" destOrd="0" presId="urn:microsoft.com/office/officeart/2005/8/layout/hList7"/>
    <dgm:cxn modelId="{484D29F2-E93B-0044-AD3C-1B7FAE119D86}" type="presParOf" srcId="{0955960D-7F7D-E54C-8843-B1DBEEBFB364}" destId="{849C45A5-41B7-C14C-8FCB-1F684E015BD4}" srcOrd="7" destOrd="0" presId="urn:microsoft.com/office/officeart/2005/8/layout/hList7"/>
    <dgm:cxn modelId="{4D63AED0-BB7F-5648-A588-8D3CD77EDA47}" type="presParOf" srcId="{0955960D-7F7D-E54C-8843-B1DBEEBFB364}" destId="{CFB52331-3A90-8741-B893-154B21972CAC}" srcOrd="8" destOrd="0" presId="urn:microsoft.com/office/officeart/2005/8/layout/hList7"/>
    <dgm:cxn modelId="{3916CD4F-7FBF-D443-9D5A-2C269D38B5A1}" type="presParOf" srcId="{CFB52331-3A90-8741-B893-154B21972CAC}" destId="{73C20AF0-FA1E-3C4A-AD07-551A27BE2B92}" srcOrd="0" destOrd="0" presId="urn:microsoft.com/office/officeart/2005/8/layout/hList7"/>
    <dgm:cxn modelId="{793DE385-E18B-AB41-A417-ABB42E569007}" type="presParOf" srcId="{CFB52331-3A90-8741-B893-154B21972CAC}" destId="{AF3E8B43-0466-2941-94BF-5E057B356E82}" srcOrd="1" destOrd="0" presId="urn:microsoft.com/office/officeart/2005/8/layout/hList7"/>
    <dgm:cxn modelId="{C7FDE2A3-85A4-B144-B32C-7C9903F03EC5}" type="presParOf" srcId="{CFB52331-3A90-8741-B893-154B21972CAC}" destId="{D1AAA287-E1AF-9946-AA96-77AD6193B1DD}" srcOrd="2" destOrd="0" presId="urn:microsoft.com/office/officeart/2005/8/layout/hList7"/>
    <dgm:cxn modelId="{2241BB10-0DBA-6B41-9DA1-14E15CF8B34C}" type="presParOf" srcId="{CFB52331-3A90-8741-B893-154B21972CAC}" destId="{916140F0-4F43-9F45-8310-FCCA12DDE514}"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ACCBB-6709-4071-B389-3BB226B3A586}">
      <dsp:nvSpPr>
        <dsp:cNvPr id="0" name=""/>
        <dsp:cNvSpPr/>
      </dsp:nvSpPr>
      <dsp:spPr>
        <a:xfrm>
          <a:off x="0" y="2252465"/>
          <a:ext cx="11724639" cy="0"/>
        </a:xfrm>
        <a:prstGeom prst="line">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0ED6E8D6-BD44-4400-BC14-1BC75CB979A3}">
      <dsp:nvSpPr>
        <dsp:cNvPr id="0" name=""/>
        <dsp:cNvSpPr/>
      </dsp:nvSpPr>
      <dsp:spPr>
        <a:xfrm rot="8100000">
          <a:off x="151135" y="520722"/>
          <a:ext cx="328053" cy="328053"/>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7FC7CF-F58D-48D5-8BCC-38D6EE87890B}">
      <dsp:nvSpPr>
        <dsp:cNvPr id="0" name=""/>
        <dsp:cNvSpPr/>
      </dsp:nvSpPr>
      <dsp:spPr>
        <a:xfrm>
          <a:off x="187579" y="557166"/>
          <a:ext cx="255165" cy="25516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2143A46-815A-49BF-9455-C0385022444F}">
      <dsp:nvSpPr>
        <dsp:cNvPr id="0" name=""/>
        <dsp:cNvSpPr/>
      </dsp:nvSpPr>
      <dsp:spPr>
        <a:xfrm>
          <a:off x="703555" y="919005"/>
          <a:ext cx="1828051" cy="1333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b="0" kern="1200" dirty="0">
              <a:solidFill>
                <a:schemeClr val="bg1"/>
              </a:solidFill>
              <a:latin typeface="Tenorite" pitchFamily="2" charset="0"/>
            </a:rPr>
            <a:t>Survey is placed in active status for reporting season</a:t>
          </a:r>
        </a:p>
      </dsp:txBody>
      <dsp:txXfrm>
        <a:off x="703555" y="919005"/>
        <a:ext cx="1828051" cy="1333459"/>
      </dsp:txXfrm>
    </dsp:sp>
    <dsp:sp modelId="{8E3FB235-DF38-476B-9A0E-B1E583D50944}">
      <dsp:nvSpPr>
        <dsp:cNvPr id="0" name=""/>
        <dsp:cNvSpPr/>
      </dsp:nvSpPr>
      <dsp:spPr>
        <a:xfrm>
          <a:off x="703555" y="450493"/>
          <a:ext cx="1828051" cy="468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solidFill>
                <a:schemeClr val="bg1"/>
              </a:solidFill>
              <a:latin typeface="Tenorite" pitchFamily="2" charset="0"/>
            </a:rPr>
            <a:t>March or April</a:t>
          </a:r>
        </a:p>
      </dsp:txBody>
      <dsp:txXfrm>
        <a:off x="703555" y="450493"/>
        <a:ext cx="1828051" cy="468512"/>
      </dsp:txXfrm>
    </dsp:sp>
    <dsp:sp modelId="{9AA05CE5-209F-4AD9-BE2C-2A69F76DA8F4}">
      <dsp:nvSpPr>
        <dsp:cNvPr id="0" name=""/>
        <dsp:cNvSpPr/>
      </dsp:nvSpPr>
      <dsp:spPr>
        <a:xfrm>
          <a:off x="315161" y="919005"/>
          <a:ext cx="0" cy="1333459"/>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6C94ECD-6415-4250-B4AD-F67BF5BECFB8}">
      <dsp:nvSpPr>
        <dsp:cNvPr id="0" name=""/>
        <dsp:cNvSpPr/>
      </dsp:nvSpPr>
      <dsp:spPr>
        <a:xfrm>
          <a:off x="275695" y="2210299"/>
          <a:ext cx="83508" cy="84332"/>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8CAA11-0A87-4861-8B4E-913B1EAD1334}">
      <dsp:nvSpPr>
        <dsp:cNvPr id="0" name=""/>
        <dsp:cNvSpPr/>
      </dsp:nvSpPr>
      <dsp:spPr>
        <a:xfrm rot="18900000">
          <a:off x="1517253" y="3084680"/>
          <a:ext cx="173949" cy="173949"/>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A1A837-F261-404B-A808-B2F4154CE8A2}">
      <dsp:nvSpPr>
        <dsp:cNvPr id="0" name=""/>
        <dsp:cNvSpPr/>
      </dsp:nvSpPr>
      <dsp:spPr>
        <a:xfrm>
          <a:off x="1476645" y="3046384"/>
          <a:ext cx="255165" cy="25054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5F3F650-2E42-488A-AD4F-C4BD47D19A84}">
      <dsp:nvSpPr>
        <dsp:cNvPr id="0" name=""/>
        <dsp:cNvSpPr/>
      </dsp:nvSpPr>
      <dsp:spPr>
        <a:xfrm>
          <a:off x="1980535" y="2252465"/>
          <a:ext cx="1828051" cy="713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b="0" kern="1200" dirty="0">
              <a:solidFill>
                <a:schemeClr val="bg1"/>
              </a:solidFill>
              <a:latin typeface="Tenorite" pitchFamily="2" charset="0"/>
            </a:rPr>
            <a:t>Submission deadline is reached, and all surveys submitted</a:t>
          </a:r>
        </a:p>
      </dsp:txBody>
      <dsp:txXfrm>
        <a:off x="1980535" y="2252465"/>
        <a:ext cx="1828051" cy="713079"/>
      </dsp:txXfrm>
    </dsp:sp>
    <dsp:sp modelId="{223C5207-4FA2-4A6C-8F43-20BD55767C99}">
      <dsp:nvSpPr>
        <dsp:cNvPr id="0" name=""/>
        <dsp:cNvSpPr/>
      </dsp:nvSpPr>
      <dsp:spPr>
        <a:xfrm>
          <a:off x="1980535" y="2965545"/>
          <a:ext cx="1828051" cy="250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solidFill>
                <a:schemeClr val="bg1"/>
              </a:solidFill>
              <a:latin typeface="Tenorite" pitchFamily="2" charset="0"/>
            </a:rPr>
            <a:t>May or June</a:t>
          </a:r>
        </a:p>
      </dsp:txBody>
      <dsp:txXfrm>
        <a:off x="1980535" y="2965545"/>
        <a:ext cx="1828051" cy="250541"/>
      </dsp:txXfrm>
    </dsp:sp>
    <dsp:sp modelId="{4FE5EB5D-4CEF-4D0D-9394-0534E61844BE}">
      <dsp:nvSpPr>
        <dsp:cNvPr id="0" name=""/>
        <dsp:cNvSpPr/>
      </dsp:nvSpPr>
      <dsp:spPr>
        <a:xfrm>
          <a:off x="1592142" y="2252465"/>
          <a:ext cx="0" cy="713079"/>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14429FF-AAA3-4358-8C5F-1A7F29AA2B7B}">
      <dsp:nvSpPr>
        <dsp:cNvPr id="0" name=""/>
        <dsp:cNvSpPr/>
      </dsp:nvSpPr>
      <dsp:spPr>
        <a:xfrm>
          <a:off x="1516349" y="2229916"/>
          <a:ext cx="156161" cy="45097"/>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C82E90-F103-439C-8371-CFFB0927B9DE}">
      <dsp:nvSpPr>
        <dsp:cNvPr id="0" name=""/>
        <dsp:cNvSpPr/>
      </dsp:nvSpPr>
      <dsp:spPr>
        <a:xfrm rot="8100000">
          <a:off x="2705095" y="520722"/>
          <a:ext cx="328053" cy="328053"/>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519322-C1DD-47AE-92C0-13575134BC76}">
      <dsp:nvSpPr>
        <dsp:cNvPr id="0" name=""/>
        <dsp:cNvSpPr/>
      </dsp:nvSpPr>
      <dsp:spPr>
        <a:xfrm>
          <a:off x="2741539" y="557166"/>
          <a:ext cx="255165" cy="25516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6DDA0FE-83E2-423C-9F13-58A61EB68487}">
      <dsp:nvSpPr>
        <dsp:cNvPr id="0" name=""/>
        <dsp:cNvSpPr/>
      </dsp:nvSpPr>
      <dsp:spPr>
        <a:xfrm>
          <a:off x="3257516" y="919005"/>
          <a:ext cx="1828051" cy="1333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b="0" kern="1200" dirty="0">
              <a:solidFill>
                <a:schemeClr val="bg1"/>
              </a:solidFill>
              <a:latin typeface="Tenorite" pitchFamily="2" charset="0"/>
            </a:rPr>
            <a:t>Compliance and deadline provided for survey changes and edit responses</a:t>
          </a:r>
        </a:p>
      </dsp:txBody>
      <dsp:txXfrm>
        <a:off x="3257516" y="919005"/>
        <a:ext cx="1828051" cy="1333459"/>
      </dsp:txXfrm>
    </dsp:sp>
    <dsp:sp modelId="{2D6C7916-1130-46A8-833B-A6278CBD2192}">
      <dsp:nvSpPr>
        <dsp:cNvPr id="0" name=""/>
        <dsp:cNvSpPr/>
      </dsp:nvSpPr>
      <dsp:spPr>
        <a:xfrm>
          <a:off x="3257516" y="450493"/>
          <a:ext cx="1828051" cy="468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solidFill>
                <a:schemeClr val="bg1"/>
              </a:solidFill>
              <a:latin typeface="Tenorite" pitchFamily="2" charset="0"/>
            </a:rPr>
            <a:t>Late May or June</a:t>
          </a:r>
        </a:p>
      </dsp:txBody>
      <dsp:txXfrm>
        <a:off x="3257516" y="450493"/>
        <a:ext cx="1828051" cy="468512"/>
      </dsp:txXfrm>
    </dsp:sp>
    <dsp:sp modelId="{4D953791-5C2F-4A75-A8F4-6ED7EAB5E015}">
      <dsp:nvSpPr>
        <dsp:cNvPr id="0" name=""/>
        <dsp:cNvSpPr/>
      </dsp:nvSpPr>
      <dsp:spPr>
        <a:xfrm>
          <a:off x="2869122" y="919005"/>
          <a:ext cx="0" cy="1333459"/>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52AD014-AFD0-4700-A468-4D562874339A}">
      <dsp:nvSpPr>
        <dsp:cNvPr id="0" name=""/>
        <dsp:cNvSpPr/>
      </dsp:nvSpPr>
      <dsp:spPr>
        <a:xfrm>
          <a:off x="2829656" y="2210299"/>
          <a:ext cx="83508" cy="84332"/>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331DD9-74CF-4A3A-86BA-F4B9DBEAB944}">
      <dsp:nvSpPr>
        <dsp:cNvPr id="0" name=""/>
        <dsp:cNvSpPr/>
      </dsp:nvSpPr>
      <dsp:spPr>
        <a:xfrm rot="18900000">
          <a:off x="4059545" y="3084682"/>
          <a:ext cx="173949" cy="173949"/>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5AAB83-BD07-4B9E-9A3B-858C0B126F9C}">
      <dsp:nvSpPr>
        <dsp:cNvPr id="0" name=""/>
        <dsp:cNvSpPr/>
      </dsp:nvSpPr>
      <dsp:spPr>
        <a:xfrm>
          <a:off x="4018937" y="3046386"/>
          <a:ext cx="255165" cy="25054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8CB2D5A-F46A-4E0E-9575-15F31D04AAC6}">
      <dsp:nvSpPr>
        <dsp:cNvPr id="0" name=""/>
        <dsp:cNvSpPr/>
      </dsp:nvSpPr>
      <dsp:spPr>
        <a:xfrm>
          <a:off x="4534496" y="2252465"/>
          <a:ext cx="1828051" cy="713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b="0" kern="1200" dirty="0">
              <a:solidFill>
                <a:schemeClr val="bg1"/>
              </a:solidFill>
              <a:latin typeface="Tenorite" pitchFamily="2" charset="0"/>
            </a:rPr>
            <a:t>Attorney General and Comptroller’s report due</a:t>
          </a:r>
        </a:p>
      </dsp:txBody>
      <dsp:txXfrm>
        <a:off x="4534496" y="2252465"/>
        <a:ext cx="1828051" cy="713079"/>
      </dsp:txXfrm>
    </dsp:sp>
    <dsp:sp modelId="{7C1E6B4A-59F7-4018-A403-E1CCAEE78BA1}">
      <dsp:nvSpPr>
        <dsp:cNvPr id="0" name=""/>
        <dsp:cNvSpPr/>
      </dsp:nvSpPr>
      <dsp:spPr>
        <a:xfrm>
          <a:off x="4534496" y="2965545"/>
          <a:ext cx="1828051" cy="250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solidFill>
                <a:schemeClr val="bg1"/>
              </a:solidFill>
              <a:latin typeface="Tenorite" pitchFamily="2" charset="0"/>
            </a:rPr>
            <a:t>July 1</a:t>
          </a:r>
          <a:r>
            <a:rPr lang="en-US" sz="1600" b="1" kern="1200" baseline="30000" dirty="0">
              <a:solidFill>
                <a:schemeClr val="bg1"/>
              </a:solidFill>
              <a:latin typeface="Tenorite" pitchFamily="2" charset="0"/>
            </a:rPr>
            <a:t>st</a:t>
          </a:r>
          <a:r>
            <a:rPr lang="en-US" sz="1600" b="1" kern="1200" dirty="0">
              <a:solidFill>
                <a:schemeClr val="bg1"/>
              </a:solidFill>
              <a:latin typeface="Tenorite" pitchFamily="2" charset="0"/>
            </a:rPr>
            <a:t> </a:t>
          </a:r>
        </a:p>
      </dsp:txBody>
      <dsp:txXfrm>
        <a:off x="4534496" y="2965545"/>
        <a:ext cx="1828051" cy="250541"/>
      </dsp:txXfrm>
    </dsp:sp>
    <dsp:sp modelId="{A03C5372-D306-43AC-B406-6F8183849431}">
      <dsp:nvSpPr>
        <dsp:cNvPr id="0" name=""/>
        <dsp:cNvSpPr/>
      </dsp:nvSpPr>
      <dsp:spPr>
        <a:xfrm>
          <a:off x="4146102" y="2252465"/>
          <a:ext cx="0" cy="713079"/>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4282312-87CB-41BB-A02D-C594BBEF33C7}">
      <dsp:nvSpPr>
        <dsp:cNvPr id="0" name=""/>
        <dsp:cNvSpPr/>
      </dsp:nvSpPr>
      <dsp:spPr>
        <a:xfrm>
          <a:off x="4070310" y="2229916"/>
          <a:ext cx="156161" cy="45097"/>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5439AF-6893-479D-8B57-31FBC13C553F}">
      <dsp:nvSpPr>
        <dsp:cNvPr id="0" name=""/>
        <dsp:cNvSpPr/>
      </dsp:nvSpPr>
      <dsp:spPr>
        <a:xfrm rot="8100000">
          <a:off x="5259056" y="520722"/>
          <a:ext cx="328053" cy="328053"/>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2B1C16-7FF0-4DBE-B32E-E43FEB1E2EAC}">
      <dsp:nvSpPr>
        <dsp:cNvPr id="0" name=""/>
        <dsp:cNvSpPr/>
      </dsp:nvSpPr>
      <dsp:spPr>
        <a:xfrm>
          <a:off x="5295500" y="557166"/>
          <a:ext cx="255165" cy="25516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B55AA6D-649D-4145-93EB-08B866A4D4E5}">
      <dsp:nvSpPr>
        <dsp:cNvPr id="0" name=""/>
        <dsp:cNvSpPr/>
      </dsp:nvSpPr>
      <dsp:spPr>
        <a:xfrm>
          <a:off x="5811476" y="919005"/>
          <a:ext cx="1828051" cy="13334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b="0" kern="1200" dirty="0">
              <a:solidFill>
                <a:schemeClr val="bg1"/>
              </a:solidFill>
              <a:latin typeface="Tenorite" pitchFamily="2" charset="0"/>
            </a:rPr>
            <a:t>Verification process and finalizing data reporting begins</a:t>
          </a:r>
        </a:p>
      </dsp:txBody>
      <dsp:txXfrm>
        <a:off x="5811476" y="919005"/>
        <a:ext cx="1828051" cy="1333459"/>
      </dsp:txXfrm>
    </dsp:sp>
    <dsp:sp modelId="{3FA5D5AE-9CAE-4D19-9765-BCEE62095312}">
      <dsp:nvSpPr>
        <dsp:cNvPr id="0" name=""/>
        <dsp:cNvSpPr/>
      </dsp:nvSpPr>
      <dsp:spPr>
        <a:xfrm>
          <a:off x="5811476" y="450493"/>
          <a:ext cx="1828051" cy="468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dirty="0">
              <a:solidFill>
                <a:schemeClr val="bg1"/>
              </a:solidFill>
              <a:latin typeface="Tenorite" pitchFamily="2" charset="0"/>
            </a:rPr>
            <a:t>October 1st</a:t>
          </a:r>
        </a:p>
      </dsp:txBody>
      <dsp:txXfrm>
        <a:off x="5811476" y="450493"/>
        <a:ext cx="1828051" cy="468512"/>
      </dsp:txXfrm>
    </dsp:sp>
    <dsp:sp modelId="{FE6CA7EB-68EC-4E76-9051-08C4CF370101}">
      <dsp:nvSpPr>
        <dsp:cNvPr id="0" name=""/>
        <dsp:cNvSpPr/>
      </dsp:nvSpPr>
      <dsp:spPr>
        <a:xfrm>
          <a:off x="5423083" y="919005"/>
          <a:ext cx="0" cy="1333459"/>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8B7B786-A0AD-4662-8D54-C5C572D2C32C}">
      <dsp:nvSpPr>
        <dsp:cNvPr id="0" name=""/>
        <dsp:cNvSpPr/>
      </dsp:nvSpPr>
      <dsp:spPr>
        <a:xfrm>
          <a:off x="5383616" y="2210299"/>
          <a:ext cx="83508" cy="84332"/>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EE75C2-BB1E-474D-A6E4-9506059B59BE}">
      <dsp:nvSpPr>
        <dsp:cNvPr id="0" name=""/>
        <dsp:cNvSpPr/>
      </dsp:nvSpPr>
      <dsp:spPr>
        <a:xfrm rot="18900000">
          <a:off x="6536037" y="3656154"/>
          <a:ext cx="328053" cy="328053"/>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31E203-A0B6-481B-BED4-BEA7972C70E4}">
      <dsp:nvSpPr>
        <dsp:cNvPr id="0" name=""/>
        <dsp:cNvSpPr/>
      </dsp:nvSpPr>
      <dsp:spPr>
        <a:xfrm>
          <a:off x="6572480" y="3692598"/>
          <a:ext cx="255165" cy="25516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15D620C-DF25-416A-9137-25F6C1C63832}">
      <dsp:nvSpPr>
        <dsp:cNvPr id="0" name=""/>
        <dsp:cNvSpPr/>
      </dsp:nvSpPr>
      <dsp:spPr>
        <a:xfrm>
          <a:off x="7013707" y="2174130"/>
          <a:ext cx="2140901" cy="1333459"/>
        </a:xfrm>
        <a:prstGeom prst="rect">
          <a:avLst/>
        </a:prstGeom>
        <a:noFill/>
        <a:ln>
          <a:noFill/>
        </a:ln>
        <a:effectLst/>
      </dsp:spPr>
      <dsp:style>
        <a:lnRef idx="0">
          <a:scrgbClr r="0" g="0" b="0"/>
        </a:lnRef>
        <a:fillRef idx="0">
          <a:scrgbClr r="0" g="0" b="0"/>
        </a:fillRef>
        <a:effectRef idx="0">
          <a:scrgbClr r="0" g="0" b="0"/>
        </a:effectRef>
        <a:fontRef idx="minor"/>
      </dsp:style>
    </dsp:sp>
    <dsp:sp modelId="{0BC180CE-2C4B-4C05-A8DF-D229ACD43056}">
      <dsp:nvSpPr>
        <dsp:cNvPr id="0" name=""/>
        <dsp:cNvSpPr/>
      </dsp:nvSpPr>
      <dsp:spPr>
        <a:xfrm>
          <a:off x="7013707" y="3507589"/>
          <a:ext cx="2140901" cy="468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7950" bIns="0" numCol="1" spcCol="1270" anchor="ctr" anchorCtr="0">
          <a:noAutofit/>
        </a:bodyPr>
        <a:lstStyle/>
        <a:p>
          <a:pPr marL="0" lvl="0" indent="0" algn="l" defTabSz="755650">
            <a:lnSpc>
              <a:spcPct val="90000"/>
            </a:lnSpc>
            <a:spcBef>
              <a:spcPct val="0"/>
            </a:spcBef>
            <a:spcAft>
              <a:spcPct val="35000"/>
            </a:spcAft>
            <a:buNone/>
            <a:defRPr b="1"/>
          </a:pPr>
          <a:r>
            <a:rPr lang="en-US" sz="1700" kern="1200" dirty="0">
              <a:solidFill>
                <a:schemeClr val="bg1"/>
              </a:solidFill>
            </a:rPr>
            <a:t>November</a:t>
          </a:r>
          <a:r>
            <a:rPr lang="en-US" sz="1800" kern="1200" dirty="0">
              <a:solidFill>
                <a:schemeClr val="bg1"/>
              </a:solidFill>
            </a:rPr>
            <a:t> 1</a:t>
          </a:r>
          <a:r>
            <a:rPr lang="en-US" sz="1800" kern="1200" baseline="30000" dirty="0">
              <a:solidFill>
                <a:schemeClr val="bg1"/>
              </a:solidFill>
            </a:rPr>
            <a:t>st</a:t>
          </a:r>
          <a:endParaRPr lang="en-US" sz="1800" kern="1200" dirty="0">
            <a:solidFill>
              <a:schemeClr val="bg1"/>
            </a:solidFill>
          </a:endParaRPr>
        </a:p>
      </dsp:txBody>
      <dsp:txXfrm>
        <a:off x="7013707" y="3507589"/>
        <a:ext cx="2140901" cy="468512"/>
      </dsp:txXfrm>
    </dsp:sp>
    <dsp:sp modelId="{4831FB0E-56C7-48F4-9A9F-A71E5DDB5E31}">
      <dsp:nvSpPr>
        <dsp:cNvPr id="0" name=""/>
        <dsp:cNvSpPr/>
      </dsp:nvSpPr>
      <dsp:spPr>
        <a:xfrm>
          <a:off x="6700063" y="2252465"/>
          <a:ext cx="0" cy="1333459"/>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94A7C66-C9C0-4648-A0E6-E3DA4D92C1E8}">
      <dsp:nvSpPr>
        <dsp:cNvPr id="0" name=""/>
        <dsp:cNvSpPr/>
      </dsp:nvSpPr>
      <dsp:spPr>
        <a:xfrm>
          <a:off x="6660597" y="2210299"/>
          <a:ext cx="83508" cy="84332"/>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C5628C-ED71-4497-8C49-858C1007AF1E}">
      <dsp:nvSpPr>
        <dsp:cNvPr id="0" name=""/>
        <dsp:cNvSpPr/>
      </dsp:nvSpPr>
      <dsp:spPr>
        <a:xfrm rot="8100000">
          <a:off x="7838456" y="520722"/>
          <a:ext cx="328053" cy="328053"/>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FD9740-0795-4852-A22F-E2C0DFAEBB1C}">
      <dsp:nvSpPr>
        <dsp:cNvPr id="0" name=""/>
        <dsp:cNvSpPr/>
      </dsp:nvSpPr>
      <dsp:spPr>
        <a:xfrm>
          <a:off x="7874900" y="557166"/>
          <a:ext cx="255165" cy="25516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1C767E6-A363-4935-A3ED-C82349E5A64C}">
      <dsp:nvSpPr>
        <dsp:cNvPr id="0" name=""/>
        <dsp:cNvSpPr/>
      </dsp:nvSpPr>
      <dsp:spPr>
        <a:xfrm>
          <a:off x="8442333" y="946174"/>
          <a:ext cx="2140901" cy="1333459"/>
        </a:xfrm>
        <a:prstGeom prst="rect">
          <a:avLst/>
        </a:prstGeom>
        <a:noFill/>
        <a:ln>
          <a:noFill/>
        </a:ln>
        <a:effectLst/>
      </dsp:spPr>
      <dsp:style>
        <a:lnRef idx="0">
          <a:scrgbClr r="0" g="0" b="0"/>
        </a:lnRef>
        <a:fillRef idx="0">
          <a:scrgbClr r="0" g="0" b="0"/>
        </a:fillRef>
        <a:effectRef idx="0">
          <a:scrgbClr r="0" g="0" b="0"/>
        </a:effectRef>
        <a:fontRef idx="minor"/>
      </dsp:style>
    </dsp:sp>
    <dsp:sp modelId="{94AD198C-0960-4DCD-8323-23526E88030A}">
      <dsp:nvSpPr>
        <dsp:cNvPr id="0" name=""/>
        <dsp:cNvSpPr/>
      </dsp:nvSpPr>
      <dsp:spPr>
        <a:xfrm>
          <a:off x="8442333" y="477662"/>
          <a:ext cx="2140901" cy="468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dirty="0">
              <a:solidFill>
                <a:schemeClr val="bg1"/>
              </a:solidFill>
            </a:rPr>
            <a:t>Late November/Early December </a:t>
          </a:r>
        </a:p>
      </dsp:txBody>
      <dsp:txXfrm>
        <a:off x="8442333" y="477662"/>
        <a:ext cx="2140901" cy="468512"/>
      </dsp:txXfrm>
    </dsp:sp>
    <dsp:sp modelId="{14B3B0D9-E296-46CC-97B3-F6EC1DB4C658}">
      <dsp:nvSpPr>
        <dsp:cNvPr id="0" name=""/>
        <dsp:cNvSpPr/>
      </dsp:nvSpPr>
      <dsp:spPr>
        <a:xfrm>
          <a:off x="8002483" y="919005"/>
          <a:ext cx="0" cy="1333459"/>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2A284C9-3C3D-46CC-BCB5-10AC8E62A4BB}">
      <dsp:nvSpPr>
        <dsp:cNvPr id="0" name=""/>
        <dsp:cNvSpPr/>
      </dsp:nvSpPr>
      <dsp:spPr>
        <a:xfrm>
          <a:off x="7963016" y="2210299"/>
          <a:ext cx="83508" cy="84332"/>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5027BA-C9E9-4229-A1AB-86E6A13D4327}">
      <dsp:nvSpPr>
        <dsp:cNvPr id="0" name=""/>
        <dsp:cNvSpPr/>
      </dsp:nvSpPr>
      <dsp:spPr>
        <a:xfrm rot="18900000">
          <a:off x="9208873" y="3084676"/>
          <a:ext cx="174060" cy="174060"/>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9E733B-569D-4C19-B61E-BF7BE8583A57}">
      <dsp:nvSpPr>
        <dsp:cNvPr id="0" name=""/>
        <dsp:cNvSpPr/>
      </dsp:nvSpPr>
      <dsp:spPr>
        <a:xfrm>
          <a:off x="9168402" y="3046435"/>
          <a:ext cx="255002" cy="25054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63FED73-7328-41EA-98A9-32BDAB8118C5}">
      <dsp:nvSpPr>
        <dsp:cNvPr id="0" name=""/>
        <dsp:cNvSpPr/>
      </dsp:nvSpPr>
      <dsp:spPr>
        <a:xfrm>
          <a:off x="9703254" y="2333275"/>
          <a:ext cx="1747809" cy="713079"/>
        </a:xfrm>
        <a:prstGeom prst="rect">
          <a:avLst/>
        </a:prstGeom>
        <a:noFill/>
        <a:ln>
          <a:noFill/>
        </a:ln>
        <a:effectLst/>
      </dsp:spPr>
      <dsp:style>
        <a:lnRef idx="0">
          <a:scrgbClr r="0" g="0" b="0"/>
        </a:lnRef>
        <a:fillRef idx="0">
          <a:scrgbClr r="0" g="0" b="0"/>
        </a:fillRef>
        <a:effectRef idx="0">
          <a:scrgbClr r="0" g="0" b="0"/>
        </a:effectRef>
        <a:fontRef idx="minor"/>
      </dsp:style>
    </dsp:sp>
    <dsp:sp modelId="{3B030961-807B-4340-8BDE-FEFFBED92F4D}">
      <dsp:nvSpPr>
        <dsp:cNvPr id="0" name=""/>
        <dsp:cNvSpPr/>
      </dsp:nvSpPr>
      <dsp:spPr>
        <a:xfrm>
          <a:off x="9703254" y="3046355"/>
          <a:ext cx="1747809" cy="250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dirty="0">
              <a:solidFill>
                <a:schemeClr val="bg1"/>
              </a:solidFill>
            </a:rPr>
            <a:t>December 31st</a:t>
          </a:r>
        </a:p>
      </dsp:txBody>
      <dsp:txXfrm>
        <a:off x="9703254" y="3046355"/>
        <a:ext cx="1747809" cy="250541"/>
      </dsp:txXfrm>
    </dsp:sp>
    <dsp:sp modelId="{1212D49C-6DD1-4BE9-AEC3-E180D2469AEB}">
      <dsp:nvSpPr>
        <dsp:cNvPr id="0" name=""/>
        <dsp:cNvSpPr/>
      </dsp:nvSpPr>
      <dsp:spPr>
        <a:xfrm>
          <a:off x="9302484" y="2251952"/>
          <a:ext cx="0" cy="713079"/>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202333A-4804-4F6E-8494-088D70590429}">
      <dsp:nvSpPr>
        <dsp:cNvPr id="0" name=""/>
        <dsp:cNvSpPr/>
      </dsp:nvSpPr>
      <dsp:spPr>
        <a:xfrm>
          <a:off x="9226889" y="2229403"/>
          <a:ext cx="156061" cy="45097"/>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B275D-8553-0846-A316-484B7B291C97}">
      <dsp:nvSpPr>
        <dsp:cNvPr id="0" name=""/>
        <dsp:cNvSpPr/>
      </dsp:nvSpPr>
      <dsp:spPr>
        <a:xfrm>
          <a:off x="0" y="0"/>
          <a:ext cx="1892456" cy="3940870"/>
        </a:xfrm>
        <a:prstGeom prst="rect">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1">
          <a:noAutofit/>
        </a:bodyPr>
        <a:lstStyle/>
        <a:p>
          <a:pPr marL="0" lvl="0" indent="0" algn="ctr" defTabSz="889000" rtl="0">
            <a:lnSpc>
              <a:spcPct val="90000"/>
            </a:lnSpc>
            <a:spcBef>
              <a:spcPct val="0"/>
            </a:spcBef>
            <a:spcAft>
              <a:spcPct val="35000"/>
            </a:spcAft>
            <a:buNone/>
          </a:pPr>
          <a:r>
            <a:rPr lang="en-US" sz="2000" kern="1200" dirty="0">
              <a:latin typeface="Tenorite" pitchFamily="2" charset="0"/>
            </a:rPr>
            <a:t>Section J</a:t>
          </a:r>
        </a:p>
        <a:p>
          <a:pPr marL="0" lvl="1" indent="-114300" algn="ctr" defTabSz="622300">
            <a:lnSpc>
              <a:spcPct val="90000"/>
            </a:lnSpc>
            <a:spcBef>
              <a:spcPct val="0"/>
            </a:spcBef>
            <a:spcAft>
              <a:spcPct val="15000"/>
            </a:spcAft>
            <a:buNone/>
          </a:pPr>
          <a:r>
            <a:rPr lang="en-US" sz="1400" kern="1200" dirty="0">
              <a:latin typeface="Tenorite" pitchFamily="2" charset="0"/>
            </a:rPr>
            <a:t>J1a2d Other Govt total is populated from E6a31 </a:t>
          </a:r>
        </a:p>
      </dsp:txBody>
      <dsp:txXfrm>
        <a:off x="0" y="1576348"/>
        <a:ext cx="1892456" cy="1576348"/>
      </dsp:txXfrm>
    </dsp:sp>
    <dsp:sp modelId="{A126BA88-D0F9-AF4A-A7BA-0638E32B45F8}">
      <dsp:nvSpPr>
        <dsp:cNvPr id="0" name=""/>
        <dsp:cNvSpPr/>
      </dsp:nvSpPr>
      <dsp:spPr>
        <a:xfrm>
          <a:off x="517772" y="470358"/>
          <a:ext cx="828146" cy="82814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DFF6703-D32F-9E47-96B8-A304C47CCB78}">
      <dsp:nvSpPr>
        <dsp:cNvPr id="0" name=""/>
        <dsp:cNvSpPr/>
      </dsp:nvSpPr>
      <dsp:spPr>
        <a:xfrm>
          <a:off x="1946788" y="0"/>
          <a:ext cx="1892456" cy="3940870"/>
        </a:xfrm>
        <a:prstGeom prst="rect">
          <a:avLst/>
        </a:prstGeom>
        <a:gradFill rotWithShape="0">
          <a:gsLst>
            <a:gs pos="0">
              <a:schemeClr val="accent1">
                <a:shade val="50000"/>
                <a:hueOff val="160997"/>
                <a:satOff val="-3921"/>
                <a:lumOff val="17158"/>
                <a:alphaOff val="0"/>
                <a:satMod val="103000"/>
                <a:lumMod val="102000"/>
                <a:tint val="94000"/>
              </a:schemeClr>
            </a:gs>
            <a:gs pos="50000">
              <a:schemeClr val="accent1">
                <a:shade val="50000"/>
                <a:hueOff val="160997"/>
                <a:satOff val="-3921"/>
                <a:lumOff val="17158"/>
                <a:alphaOff val="0"/>
                <a:satMod val="110000"/>
                <a:lumMod val="100000"/>
                <a:shade val="100000"/>
              </a:schemeClr>
            </a:gs>
            <a:gs pos="100000">
              <a:schemeClr val="accent1">
                <a:shade val="50000"/>
                <a:hueOff val="160997"/>
                <a:satOff val="-3921"/>
                <a:lumOff val="1715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1">
          <a:noAutofit/>
        </a:bodyPr>
        <a:lstStyle/>
        <a:p>
          <a:pPr marL="0" lvl="0" indent="0" algn="ctr" defTabSz="889000">
            <a:lnSpc>
              <a:spcPct val="90000"/>
            </a:lnSpc>
            <a:spcBef>
              <a:spcPct val="0"/>
            </a:spcBef>
            <a:spcAft>
              <a:spcPct val="35000"/>
            </a:spcAft>
            <a:buNone/>
          </a:pPr>
          <a:r>
            <a:rPr lang="en-US" sz="2000" kern="1200" dirty="0">
              <a:latin typeface="Tenorite" pitchFamily="2" charset="0"/>
            </a:rPr>
            <a:t>WS 1-4B</a:t>
          </a:r>
        </a:p>
        <a:p>
          <a:pPr marL="0" lvl="1" indent="-114300" algn="ctr" defTabSz="622300">
            <a:lnSpc>
              <a:spcPct val="90000"/>
            </a:lnSpc>
            <a:spcBef>
              <a:spcPct val="0"/>
            </a:spcBef>
            <a:spcAft>
              <a:spcPct val="15000"/>
            </a:spcAft>
            <a:buNone/>
          </a:pPr>
          <a:r>
            <a:rPr lang="en-US" sz="1400" kern="1200" dirty="0">
              <a:latin typeface="Tenorite" pitchFamily="2" charset="0"/>
            </a:rPr>
            <a:t>Cost of charge ratio (calculated on WS 1 and populates on remaining worksheets)</a:t>
          </a:r>
        </a:p>
      </dsp:txBody>
      <dsp:txXfrm>
        <a:off x="1946788" y="1576348"/>
        <a:ext cx="1892456" cy="1576348"/>
      </dsp:txXfrm>
    </dsp:sp>
    <dsp:sp modelId="{EFEB790C-BD5C-F54D-9993-F81422A8AD8E}">
      <dsp:nvSpPr>
        <dsp:cNvPr id="0" name=""/>
        <dsp:cNvSpPr/>
      </dsp:nvSpPr>
      <dsp:spPr>
        <a:xfrm>
          <a:off x="2481384" y="478533"/>
          <a:ext cx="828146" cy="82814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34ABADC-97F5-A547-823D-7594A86D79D3}">
      <dsp:nvSpPr>
        <dsp:cNvPr id="0" name=""/>
        <dsp:cNvSpPr/>
      </dsp:nvSpPr>
      <dsp:spPr>
        <a:xfrm>
          <a:off x="3901903" y="0"/>
          <a:ext cx="1892456" cy="3940870"/>
        </a:xfrm>
        <a:prstGeom prst="rect">
          <a:avLst/>
        </a:prstGeom>
        <a:gradFill rotWithShape="0">
          <a:gsLst>
            <a:gs pos="0">
              <a:schemeClr val="accent1">
                <a:shade val="50000"/>
                <a:hueOff val="321995"/>
                <a:satOff val="-7842"/>
                <a:lumOff val="34317"/>
                <a:alphaOff val="0"/>
                <a:satMod val="103000"/>
                <a:lumMod val="102000"/>
                <a:tint val="94000"/>
              </a:schemeClr>
            </a:gs>
            <a:gs pos="50000">
              <a:schemeClr val="accent1">
                <a:shade val="50000"/>
                <a:hueOff val="321995"/>
                <a:satOff val="-7842"/>
                <a:lumOff val="34317"/>
                <a:alphaOff val="0"/>
                <a:satMod val="110000"/>
                <a:lumMod val="100000"/>
                <a:shade val="100000"/>
              </a:schemeClr>
            </a:gs>
            <a:gs pos="100000">
              <a:schemeClr val="accent1">
                <a:shade val="50000"/>
                <a:hueOff val="321995"/>
                <a:satOff val="-7842"/>
                <a:lumOff val="3431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1">
          <a:noAutofit/>
        </a:bodyPr>
        <a:lstStyle/>
        <a:p>
          <a:pPr marL="0" lvl="0" indent="0" algn="ctr" defTabSz="889000">
            <a:lnSpc>
              <a:spcPct val="90000"/>
            </a:lnSpc>
            <a:spcBef>
              <a:spcPct val="0"/>
            </a:spcBef>
            <a:spcAft>
              <a:spcPct val="35000"/>
            </a:spcAft>
            <a:buNone/>
          </a:pPr>
          <a:r>
            <a:rPr lang="en-US" sz="2000" kern="1200" dirty="0">
              <a:latin typeface="Tenorite" pitchFamily="2" charset="0"/>
            </a:rPr>
            <a:t>WS 3</a:t>
          </a:r>
        </a:p>
        <a:p>
          <a:pPr marL="0" lvl="1" indent="-114300" algn="ctr" defTabSz="622300">
            <a:lnSpc>
              <a:spcPct val="90000"/>
            </a:lnSpc>
            <a:spcBef>
              <a:spcPct val="0"/>
            </a:spcBef>
            <a:spcAft>
              <a:spcPct val="15000"/>
            </a:spcAft>
            <a:buNone/>
          </a:pPr>
          <a:r>
            <a:rPr lang="en-US" sz="1400" kern="1200" dirty="0">
              <a:latin typeface="Tenorite" pitchFamily="2" charset="0"/>
            </a:rPr>
            <a:t>Calculations based on cost of charge ratio for W3B2, and payments totals W3C6  </a:t>
          </a:r>
        </a:p>
      </dsp:txBody>
      <dsp:txXfrm>
        <a:off x="3901903" y="1576348"/>
        <a:ext cx="1892456" cy="1576348"/>
      </dsp:txXfrm>
    </dsp:sp>
    <dsp:sp modelId="{CC076D56-4BB0-7246-9039-788AB439DAF0}">
      <dsp:nvSpPr>
        <dsp:cNvPr id="0" name=""/>
        <dsp:cNvSpPr/>
      </dsp:nvSpPr>
      <dsp:spPr>
        <a:xfrm>
          <a:off x="4430614" y="478533"/>
          <a:ext cx="828146" cy="82814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28C9BA8-C3B3-F947-915F-EE2FD2FCA9A5}">
      <dsp:nvSpPr>
        <dsp:cNvPr id="0" name=""/>
        <dsp:cNvSpPr/>
      </dsp:nvSpPr>
      <dsp:spPr>
        <a:xfrm>
          <a:off x="5847689" y="0"/>
          <a:ext cx="1892456" cy="3940870"/>
        </a:xfrm>
        <a:prstGeom prst="rect">
          <a:avLst/>
        </a:prstGeom>
        <a:gradFill rotWithShape="0">
          <a:gsLst>
            <a:gs pos="0">
              <a:schemeClr val="accent1">
                <a:shade val="50000"/>
                <a:hueOff val="321995"/>
                <a:satOff val="-7842"/>
                <a:lumOff val="34317"/>
                <a:alphaOff val="0"/>
                <a:satMod val="103000"/>
                <a:lumMod val="102000"/>
                <a:tint val="94000"/>
              </a:schemeClr>
            </a:gs>
            <a:gs pos="50000">
              <a:schemeClr val="accent1">
                <a:shade val="50000"/>
                <a:hueOff val="321995"/>
                <a:satOff val="-7842"/>
                <a:lumOff val="34317"/>
                <a:alphaOff val="0"/>
                <a:satMod val="110000"/>
                <a:lumMod val="100000"/>
                <a:shade val="100000"/>
              </a:schemeClr>
            </a:gs>
            <a:gs pos="100000">
              <a:schemeClr val="accent1">
                <a:shade val="50000"/>
                <a:hueOff val="321995"/>
                <a:satOff val="-7842"/>
                <a:lumOff val="3431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1">
          <a:noAutofit/>
        </a:bodyPr>
        <a:lstStyle/>
        <a:p>
          <a:pPr marL="0" lvl="0" indent="0" algn="ctr" defTabSz="889000">
            <a:lnSpc>
              <a:spcPct val="90000"/>
            </a:lnSpc>
            <a:spcBef>
              <a:spcPct val="0"/>
            </a:spcBef>
            <a:spcAft>
              <a:spcPct val="35000"/>
            </a:spcAft>
            <a:buNone/>
          </a:pPr>
          <a:r>
            <a:rPr lang="en-US" sz="2000" kern="1200" dirty="0">
              <a:latin typeface="Tenorite" pitchFamily="2" charset="0"/>
            </a:rPr>
            <a:t>WS 4B</a:t>
          </a:r>
        </a:p>
        <a:p>
          <a:pPr marL="0" lvl="1" indent="-114300" algn="ctr" defTabSz="622300" rtl="0">
            <a:lnSpc>
              <a:spcPct val="90000"/>
            </a:lnSpc>
            <a:spcBef>
              <a:spcPct val="0"/>
            </a:spcBef>
            <a:spcAft>
              <a:spcPct val="15000"/>
            </a:spcAft>
            <a:buNone/>
          </a:pPr>
          <a:r>
            <a:rPr lang="en-US" sz="1400" kern="1200" dirty="0">
              <a:latin typeface="Tenorite" pitchFamily="2" charset="0"/>
            </a:rPr>
            <a:t>Total for W4BA3, calculations based on cost of charge ratio for W4BB2, and payments totals W4BC4 </a:t>
          </a:r>
        </a:p>
      </dsp:txBody>
      <dsp:txXfrm>
        <a:off x="5847689" y="1576348"/>
        <a:ext cx="1892456" cy="1576348"/>
      </dsp:txXfrm>
    </dsp:sp>
    <dsp:sp modelId="{FDF2BC93-305C-D94B-A6C2-ED9CE7F40C2F}">
      <dsp:nvSpPr>
        <dsp:cNvPr id="0" name=""/>
        <dsp:cNvSpPr/>
      </dsp:nvSpPr>
      <dsp:spPr>
        <a:xfrm>
          <a:off x="6375303" y="435398"/>
          <a:ext cx="828146" cy="82814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3000" r="-3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3C20AF0-FA1E-3C4A-AD07-551A27BE2B92}">
      <dsp:nvSpPr>
        <dsp:cNvPr id="0" name=""/>
        <dsp:cNvSpPr/>
      </dsp:nvSpPr>
      <dsp:spPr>
        <a:xfrm>
          <a:off x="7796918" y="0"/>
          <a:ext cx="1892456" cy="3940870"/>
        </a:xfrm>
        <a:prstGeom prst="rect">
          <a:avLst/>
        </a:prstGeom>
        <a:gradFill rotWithShape="0">
          <a:gsLst>
            <a:gs pos="0">
              <a:schemeClr val="accent1">
                <a:shade val="50000"/>
                <a:hueOff val="160997"/>
                <a:satOff val="-3921"/>
                <a:lumOff val="17158"/>
                <a:alphaOff val="0"/>
                <a:satMod val="103000"/>
                <a:lumMod val="102000"/>
                <a:tint val="94000"/>
              </a:schemeClr>
            </a:gs>
            <a:gs pos="50000">
              <a:schemeClr val="accent1">
                <a:shade val="50000"/>
                <a:hueOff val="160997"/>
                <a:satOff val="-3921"/>
                <a:lumOff val="17158"/>
                <a:alphaOff val="0"/>
                <a:satMod val="110000"/>
                <a:lumMod val="100000"/>
                <a:shade val="100000"/>
              </a:schemeClr>
            </a:gs>
            <a:gs pos="100000">
              <a:schemeClr val="accent1">
                <a:shade val="50000"/>
                <a:hueOff val="160997"/>
                <a:satOff val="-3921"/>
                <a:lumOff val="1715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1">
          <a:noAutofit/>
        </a:bodyPr>
        <a:lstStyle/>
        <a:p>
          <a:pPr marL="0" lvl="0" indent="0" algn="ctr" defTabSz="889000">
            <a:lnSpc>
              <a:spcPct val="90000"/>
            </a:lnSpc>
            <a:spcBef>
              <a:spcPct val="0"/>
            </a:spcBef>
            <a:spcAft>
              <a:spcPct val="35000"/>
            </a:spcAft>
            <a:buNone/>
          </a:pPr>
          <a:r>
            <a:rPr lang="en-US" sz="2000" kern="1200" dirty="0">
              <a:latin typeface="Tenorite" pitchFamily="2" charset="0"/>
            </a:rPr>
            <a:t>IIA1-IIE</a:t>
          </a:r>
        </a:p>
        <a:p>
          <a:pPr marL="0" lvl="1" indent="-114300" algn="ctr" defTabSz="622300" rtl="0">
            <a:lnSpc>
              <a:spcPct val="90000"/>
            </a:lnSpc>
            <a:spcBef>
              <a:spcPct val="0"/>
            </a:spcBef>
            <a:spcAft>
              <a:spcPct val="15000"/>
            </a:spcAft>
            <a:buNone/>
          </a:pPr>
          <a:r>
            <a:rPr lang="en-US" sz="1400" kern="1200" dirty="0">
              <a:latin typeface="Tenorite" pitchFamily="2" charset="0"/>
            </a:rPr>
            <a:t>Totals for supplement page are based on worksheets’ totals and auto populate </a:t>
          </a:r>
        </a:p>
      </dsp:txBody>
      <dsp:txXfrm>
        <a:off x="7796918" y="1576348"/>
        <a:ext cx="1892456" cy="1576348"/>
      </dsp:txXfrm>
    </dsp:sp>
    <dsp:sp modelId="{916140F0-4F43-9F45-8310-FCCA12DDE514}">
      <dsp:nvSpPr>
        <dsp:cNvPr id="0" name=""/>
        <dsp:cNvSpPr/>
      </dsp:nvSpPr>
      <dsp:spPr>
        <a:xfrm>
          <a:off x="8329073" y="478533"/>
          <a:ext cx="828146" cy="828146"/>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107607C-A87A-3347-81F6-106C527DBD58}">
      <dsp:nvSpPr>
        <dsp:cNvPr id="0" name=""/>
        <dsp:cNvSpPr/>
      </dsp:nvSpPr>
      <dsp:spPr>
        <a:xfrm>
          <a:off x="438118" y="3191326"/>
          <a:ext cx="8914225" cy="591130"/>
        </a:xfrm>
        <a:prstGeom prst="leftRightArrow">
          <a:avLst/>
        </a:prstGeom>
        <a:solidFill>
          <a:schemeClr val="accent1">
            <a:tint val="55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DE0E81-1A48-44FF-BA3D-35419FDF1B8A}" type="datetimeFigureOut">
              <a:rPr lang="en-US" smtClean="0"/>
              <a:t>6/3/2024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A51D14-0B86-48E7-93B2-4542D02DA965}" type="slidenum">
              <a:rPr lang="en-US" smtClean="0"/>
              <a:t>‹#›</a:t>
            </a:fld>
            <a:endParaRPr lang="en-US"/>
          </a:p>
        </p:txBody>
      </p:sp>
    </p:spTree>
    <p:extLst>
      <p:ext uri="{BB962C8B-B14F-4D97-AF65-F5344CB8AC3E}">
        <p14:creationId xmlns:p14="http://schemas.microsoft.com/office/powerpoint/2010/main" val="1505356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Verdana" panose="020B0604030504040204" pitchFamily="34" charset="0"/>
                <a:ea typeface="Verdana" panose="020B0604030504040204" pitchFamily="34" charset="0"/>
                <a:cs typeface="Times New Roman" panose="02020603050405020304" pitchFamily="18" charset="0"/>
              </a:rPr>
              <a:t>Hello! Welcome to </a:t>
            </a:r>
            <a:r>
              <a:rPr lang="en-US" dirty="0">
                <a:latin typeface="Verdana" panose="020B0604030504040204" pitchFamily="34" charset="0"/>
                <a:ea typeface="Verdana" panose="020B0604030504040204" pitchFamily="34" charset="0"/>
                <a:cs typeface="Times New Roman" panose="02020603050405020304" pitchFamily="18" charset="0"/>
              </a:rPr>
              <a:t>the</a:t>
            </a:r>
            <a:r>
              <a:rPr lang="en-US" sz="1200" dirty="0">
                <a:effectLst/>
                <a:latin typeface="Verdana" panose="020B0604030504040204" pitchFamily="34" charset="0"/>
                <a:ea typeface="Verdana" panose="020B0604030504040204" pitchFamily="34" charset="0"/>
                <a:cs typeface="Times New Roman" panose="02020603050405020304" pitchFamily="18" charset="0"/>
              </a:rPr>
              <a:t> training presentation for the Annual Survey of Hospitals. This content has been provided on behalf of the Hospital Survey Unit. The purpose of this presentation is to help guid</a:t>
            </a:r>
            <a:r>
              <a:rPr lang="en-US" sz="1200" dirty="0">
                <a:latin typeface="Verdana" panose="020B0604030504040204" pitchFamily="34" charset="0"/>
                <a:ea typeface="Verdana" panose="020B0604030504040204" pitchFamily="34" charset="0"/>
                <a:cs typeface="Times New Roman" panose="02020603050405020304" pitchFamily="18" charset="0"/>
              </a:rPr>
              <a:t>e hospital staff through the process of submitting the required information</a:t>
            </a:r>
            <a:r>
              <a:rPr lang="en-US" sz="1200" dirty="0">
                <a:effectLst/>
                <a:latin typeface="Verdana" panose="020B0604030504040204" pitchFamily="34" charset="0"/>
                <a:ea typeface="Verdana" panose="020B0604030504040204" pitchFamily="34" charset="0"/>
                <a:cs typeface="Times New Roman" panose="02020603050405020304" pitchFamily="18" charset="0"/>
              </a:rPr>
              <a:t> and improve their knowledge on reporting </a:t>
            </a:r>
            <a:r>
              <a:rPr lang="en-US" dirty="0">
                <a:latin typeface="Verdana" panose="020B0604030504040204" pitchFamily="34" charset="0"/>
                <a:ea typeface="Verdana" panose="020B0604030504040204" pitchFamily="34" charset="0"/>
                <a:cs typeface="Times New Roman" panose="02020603050405020304" pitchFamily="18" charset="0"/>
              </a:rPr>
              <a:t>all necessary data</a:t>
            </a:r>
            <a:r>
              <a:rPr lang="en-US" sz="1200" dirty="0">
                <a:effectLst/>
                <a:latin typeface="Verdana" panose="020B0604030504040204" pitchFamily="34" charset="0"/>
                <a:ea typeface="Verdana" panose="020B060403050404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1</a:t>
            </a:fld>
            <a:endParaRPr lang="en-US"/>
          </a:p>
        </p:txBody>
      </p:sp>
    </p:spTree>
    <p:extLst>
      <p:ext uri="{BB962C8B-B14F-4D97-AF65-F5344CB8AC3E}">
        <p14:creationId xmlns:p14="http://schemas.microsoft.com/office/powerpoint/2010/main" val="2325210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As you can see here, this is an example of some edits that we send to hospitals regarding validations for their initial submission. As stated previously there are confirmations needed for c</a:t>
            </a:r>
            <a:r>
              <a:rPr lang="en-US" dirty="0">
                <a:effectLst/>
                <a:latin typeface="Verdana" panose="020B0604030504040204" pitchFamily="34" charset="0"/>
                <a:ea typeface="Verdana" panose="020B0604030504040204" pitchFamily="34" charset="0"/>
                <a:cs typeface="Times New Roman" panose="02020603050405020304" pitchFamily="18" charset="0"/>
              </a:rPr>
              <a:t>onsistent yearly reporting</a:t>
            </a:r>
            <a:r>
              <a:rPr lang="en-US" dirty="0">
                <a:latin typeface="Verdana" panose="020B0604030504040204" pitchFamily="34" charset="0"/>
                <a:ea typeface="Verdana" panose="020B0604030504040204" pitchFamily="34" charset="0"/>
                <a:cs typeface="Times New Roman" panose="02020603050405020304" pitchFamily="18" charset="0"/>
              </a:rPr>
              <a:t>. Another issue might be c</a:t>
            </a:r>
            <a:r>
              <a:rPr lang="en-US" dirty="0">
                <a:effectLst/>
                <a:latin typeface="Verdana" panose="020B0604030504040204" pitchFamily="34" charset="0"/>
                <a:ea typeface="Verdana" panose="020B0604030504040204" pitchFamily="34" charset="0"/>
                <a:cs typeface="Times New Roman" panose="02020603050405020304" pitchFamily="18" charset="0"/>
              </a:rPr>
              <a:t>alculations and totals are being questioned. In addition, the AHA vs. State Addendum comparisons need </a:t>
            </a:r>
            <a:r>
              <a:rPr lang="en-US" dirty="0">
                <a:latin typeface="Verdana" panose="020B0604030504040204" pitchFamily="34" charset="0"/>
                <a:ea typeface="Verdana" panose="020B0604030504040204" pitchFamily="34" charset="0"/>
                <a:cs typeface="Times New Roman" panose="02020603050405020304" pitchFamily="18" charset="0"/>
              </a:rPr>
              <a:t>more</a:t>
            </a:r>
            <a:r>
              <a:rPr lang="en-US" dirty="0">
                <a:effectLst/>
                <a:latin typeface="Verdana" panose="020B0604030504040204" pitchFamily="34" charset="0"/>
                <a:ea typeface="Verdana" panose="020B0604030504040204" pitchFamily="34" charset="0"/>
                <a:cs typeface="Times New Roman" panose="02020603050405020304" pitchFamily="18" charset="0"/>
              </a:rPr>
              <a:t> attention. Furthermore, </a:t>
            </a:r>
            <a:r>
              <a:rPr lang="en-US" dirty="0">
                <a:latin typeface="Verdana" panose="020B0604030504040204" pitchFamily="34" charset="0"/>
                <a:ea typeface="Verdana" panose="020B0604030504040204" pitchFamily="34" charset="0"/>
                <a:cs typeface="Times New Roman" panose="02020603050405020304" pitchFamily="18" charset="0"/>
              </a:rPr>
              <a:t>c</a:t>
            </a:r>
            <a:r>
              <a:rPr lang="en-US" dirty="0">
                <a:effectLst/>
                <a:latin typeface="Verdana" panose="020B0604030504040204" pitchFamily="34" charset="0"/>
                <a:ea typeface="Verdana" panose="020B0604030504040204" pitchFamily="34" charset="0"/>
                <a:cs typeface="Times New Roman" panose="02020603050405020304" pitchFamily="18" charset="0"/>
              </a:rPr>
              <a:t>larification of special reporting</a:t>
            </a:r>
            <a:r>
              <a:rPr lang="en-US" dirty="0">
                <a:latin typeface="Verdana" panose="020B0604030504040204" pitchFamily="34" charset="0"/>
                <a:ea typeface="Verdana" panose="020B0604030504040204" pitchFamily="34" charset="0"/>
                <a:cs typeface="Times New Roman" panose="02020603050405020304" pitchFamily="18" charset="0"/>
              </a:rPr>
              <a:t> will need to be documented and filed accordingly. Any changes to the data can only be made by our team which establishes our need for documentation. As for the </a:t>
            </a:r>
            <a:r>
              <a:rPr lang="en-US" dirty="0">
                <a:effectLst/>
                <a:latin typeface="Verdana" panose="020B0604030504040204" pitchFamily="34" charset="0"/>
                <a:ea typeface="Verdana" panose="020B0604030504040204" pitchFamily="34" charset="0"/>
                <a:cs typeface="Times New Roman" panose="02020603050405020304" pitchFamily="18" charset="0"/>
              </a:rPr>
              <a:t>State Addendum vs. ASCBS edits</a:t>
            </a:r>
            <a:r>
              <a:rPr lang="en-US" dirty="0">
                <a:latin typeface="Verdana" panose="020B0604030504040204" pitchFamily="34" charset="0"/>
                <a:ea typeface="Verdana" panose="020B0604030504040204" pitchFamily="34" charset="0"/>
                <a:cs typeface="Times New Roman" panose="02020603050405020304" pitchFamily="18" charset="0"/>
              </a:rPr>
              <a:t> which are not depicted here, also</a:t>
            </a:r>
            <a:r>
              <a:rPr lang="en-US" dirty="0">
                <a:effectLst/>
                <a:latin typeface="Verdana" panose="020B0604030504040204" pitchFamily="34" charset="0"/>
                <a:ea typeface="Verdana" panose="020B0604030504040204" pitchFamily="34" charset="0"/>
                <a:cs typeface="Times New Roman" panose="02020603050405020304" pitchFamily="18" charset="0"/>
              </a:rPr>
              <a:t> require similar feedback when sent to each hospital’s point of contact.</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10</a:t>
            </a:fld>
            <a:endParaRPr lang="en-US"/>
          </a:p>
        </p:txBody>
      </p:sp>
    </p:spTree>
    <p:extLst>
      <p:ext uri="{BB962C8B-B14F-4D97-AF65-F5344CB8AC3E}">
        <p14:creationId xmlns:p14="http://schemas.microsoft.com/office/powerpoint/2010/main" val="4292880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Verdana" panose="020B0604030504040204" pitchFamily="34" charset="0"/>
                <a:ea typeface="Verdana" panose="020B0604030504040204" pitchFamily="34" charset="0"/>
                <a:cs typeface="Times New Roman" panose="02020603050405020304" pitchFamily="18" charset="0"/>
              </a:rPr>
              <a:t>Here are some of the most common pre-populated fields throughout the entire annual survey. In section J, the variable J1a2d labeled Other Govt total is populated from E6a31. For hospitals required to report the ASCBS, the Cost of charge ratio is calculated on Worksheet 1 and populates on the remaining worksheets. Fields on Worksheet 3 that auto-populates based on the cost of charge ratio for W3B2, and payments total W3C6. Worksheet 4B populates a total for W4BA3. Similar to worksheet 3, cost of charge ratio for W4BB2, and payments total W4BC4 auto-populate. Totals for the supplemental page are based on worksheets 1-4B totals and auto populate as well. </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11</a:t>
            </a:fld>
            <a:endParaRPr lang="en-US"/>
          </a:p>
        </p:txBody>
      </p:sp>
    </p:spTree>
    <p:extLst>
      <p:ext uri="{BB962C8B-B14F-4D97-AF65-F5344CB8AC3E}">
        <p14:creationId xmlns:p14="http://schemas.microsoft.com/office/powerpoint/2010/main" val="652079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Verdana" panose="020B0604030504040204" pitchFamily="34" charset="0"/>
                <a:ea typeface="Verdana" panose="020B0604030504040204" pitchFamily="34" charset="0"/>
                <a:cs typeface="Times New Roman" panose="02020603050405020304" pitchFamily="18" charset="0"/>
              </a:rPr>
              <a:t>As stated earlier, there are some key practices that can help make the reporting process easier. So here are some reminders and </a:t>
            </a:r>
            <a:r>
              <a:rPr lang="en-US" dirty="0">
                <a:latin typeface="Verdana" panose="020B0604030504040204" pitchFamily="34" charset="0"/>
                <a:ea typeface="Verdana" panose="020B0604030504040204" pitchFamily="34" charset="0"/>
                <a:cs typeface="Times New Roman" panose="02020603050405020304" pitchFamily="18" charset="0"/>
              </a:rPr>
              <a:t>areas</a:t>
            </a:r>
            <a:r>
              <a:rPr lang="en-US" dirty="0">
                <a:effectLst/>
                <a:latin typeface="Verdana" panose="020B0604030504040204" pitchFamily="34" charset="0"/>
                <a:ea typeface="Verdana" panose="020B0604030504040204" pitchFamily="34" charset="0"/>
                <a:cs typeface="Times New Roman" panose="02020603050405020304" pitchFamily="18" charset="0"/>
              </a:rPr>
              <a:t> to look out for during the data entry process. Remember to review and read each of the questions so there’s no mistake of what is entered in the system. Also, being familiar with definitions &amp; questions in the blank survey is useful when entering information in the online tool. I would like to emphasize that knowing and understanding which variables are asking for actual numbers versus some that require a character or allows characters. </a:t>
            </a:r>
            <a:r>
              <a:rPr lang="en-US" dirty="0">
                <a:latin typeface="Verdana" panose="020B0604030504040204" pitchFamily="34" charset="0"/>
                <a:ea typeface="Verdana" panose="020B0604030504040204" pitchFamily="34" charset="0"/>
                <a:cs typeface="Times New Roman" panose="02020603050405020304" pitchFamily="18" charset="0"/>
              </a:rPr>
              <a:t>Having greater understanding of the survey and what’s being entered allows for a much smoother submission process. </a:t>
            </a:r>
            <a:r>
              <a:rPr lang="en-US" dirty="0">
                <a:effectLst/>
                <a:latin typeface="Verdana" panose="020B0604030504040204" pitchFamily="34" charset="0"/>
                <a:ea typeface="Verdana" panose="020B0604030504040204" pitchFamily="34" charset="0"/>
                <a:cs typeface="Times New Roman" panose="02020603050405020304" pitchFamily="18" charset="0"/>
              </a:rPr>
              <a:t>Another key reminder is inputting negative numbers such as -9s or entering 0s when data is required will flag an error for the online tool as well as HSU’s in-house system. Negative numbers are acceptable unless the data directly relates to other fields where negative numbers are not allowed or data has been provided. This maybe getting redundant for me to say, but I’ll say it anyway, any changes made when entering data should be done carefully because it’s likely that other variables could be impacted by the changes.</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12</a:t>
            </a:fld>
            <a:endParaRPr lang="en-US"/>
          </a:p>
        </p:txBody>
      </p:sp>
    </p:spTree>
    <p:extLst>
      <p:ext uri="{BB962C8B-B14F-4D97-AF65-F5344CB8AC3E}">
        <p14:creationId xmlns:p14="http://schemas.microsoft.com/office/powerpoint/2010/main" val="1816928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Verdana" panose="020B0604030504040204" pitchFamily="34" charset="0"/>
                <a:ea typeface="Verdana" panose="020B0604030504040204" pitchFamily="34" charset="0"/>
                <a:cs typeface="Times New Roman" panose="02020603050405020304" pitchFamily="18" charset="0"/>
              </a:rPr>
              <a:t>Some other reminders when entering data is to not rely on the check boxes or using unjustifiable comments that allow you to pass through the survey questions since we do check the data thoroughly. Also, reviewing questions that require survey coordinator to select a check box(es) as an answer to a question is a good practice to ensure that nothing is missed  or left unanswered; otherwise errors are prompted. Another important reminder is regarding the “If yes” questions which are sometimes left blank or ignored and should not be. Please be sure to look out for those as well. </a:t>
            </a:r>
            <a:r>
              <a:rPr lang="en-US" dirty="0">
                <a:latin typeface="Verdana" panose="020B0604030504040204" pitchFamily="34" charset="0"/>
                <a:ea typeface="Verdana" panose="020B0604030504040204" pitchFamily="34" charset="0"/>
                <a:cs typeface="Times New Roman" panose="02020603050405020304" pitchFamily="18" charset="0"/>
              </a:rPr>
              <a:t>A</a:t>
            </a:r>
            <a:r>
              <a:rPr lang="en-US" dirty="0">
                <a:effectLst/>
                <a:latin typeface="Verdana" panose="020B0604030504040204" pitchFamily="34" charset="0"/>
                <a:ea typeface="Verdana" panose="020B0604030504040204" pitchFamily="34" charset="0"/>
                <a:cs typeface="Times New Roman" panose="02020603050405020304" pitchFamily="18" charset="0"/>
              </a:rPr>
              <a:t>s mentioned </a:t>
            </a:r>
            <a:r>
              <a:rPr lang="en-US" dirty="0">
                <a:latin typeface="Verdana" panose="020B0604030504040204" pitchFamily="34" charset="0"/>
                <a:ea typeface="Verdana" panose="020B0604030504040204" pitchFamily="34" charset="0"/>
                <a:cs typeface="Times New Roman" panose="02020603050405020304" pitchFamily="18" charset="0"/>
              </a:rPr>
              <a:t>earlier</a:t>
            </a:r>
            <a:r>
              <a:rPr lang="en-US" dirty="0">
                <a:effectLst/>
                <a:latin typeface="Verdana" panose="020B0604030504040204" pitchFamily="34" charset="0"/>
                <a:ea typeface="Verdana" panose="020B0604030504040204" pitchFamily="34" charset="0"/>
                <a:cs typeface="Times New Roman" panose="02020603050405020304" pitchFamily="18" charset="0"/>
              </a:rPr>
              <a:t>, survey comments are allowed in the AHA online tool and if there is a justification for data entered it can be done there. </a:t>
            </a:r>
            <a:r>
              <a:rPr lang="en-US" dirty="0">
                <a:latin typeface="Verdana" panose="020B0604030504040204" pitchFamily="34" charset="0"/>
                <a:ea typeface="Verdana" panose="020B0604030504040204" pitchFamily="34" charset="0"/>
                <a:cs typeface="Times New Roman" panose="02020603050405020304" pitchFamily="18" charset="0"/>
              </a:rPr>
              <a:t>H</a:t>
            </a:r>
            <a:r>
              <a:rPr lang="en-US" dirty="0">
                <a:effectLst/>
                <a:latin typeface="Verdana" panose="020B0604030504040204" pitchFamily="34" charset="0"/>
                <a:ea typeface="Verdana" panose="020B0604030504040204" pitchFamily="34" charset="0"/>
                <a:cs typeface="Times New Roman" panose="02020603050405020304" pitchFamily="18" charset="0"/>
              </a:rPr>
              <a:t>owever, HSU you might ask for more information or request for an update if necessary. </a:t>
            </a:r>
            <a:r>
              <a:rPr lang="en-US" dirty="0">
                <a:latin typeface="Verdana" panose="020B0604030504040204" pitchFamily="34" charset="0"/>
                <a:ea typeface="Verdana" panose="020B0604030504040204" pitchFamily="34" charset="0"/>
                <a:cs typeface="Times New Roman" panose="02020603050405020304" pitchFamily="18" charset="0"/>
              </a:rPr>
              <a:t>Our team</a:t>
            </a:r>
            <a:r>
              <a:rPr lang="en-US" dirty="0">
                <a:effectLst/>
                <a:latin typeface="Verdana" panose="020B0604030504040204" pitchFamily="34" charset="0"/>
                <a:ea typeface="Verdana" panose="020B0604030504040204" pitchFamily="34" charset="0"/>
                <a:cs typeface="Times New Roman" panose="02020603050405020304" pitchFamily="18" charset="0"/>
              </a:rPr>
              <a:t> has access to previous years’ data </a:t>
            </a:r>
            <a:r>
              <a:rPr lang="en-US" dirty="0">
                <a:latin typeface="Verdana" panose="020B0604030504040204" pitchFamily="34" charset="0"/>
                <a:ea typeface="Verdana" panose="020B0604030504040204" pitchFamily="34" charset="0"/>
                <a:cs typeface="Times New Roman" panose="02020603050405020304" pitchFamily="18" charset="0"/>
              </a:rPr>
              <a:t>which we </a:t>
            </a:r>
            <a:r>
              <a:rPr lang="en-US" dirty="0">
                <a:effectLst/>
                <a:latin typeface="Verdana" panose="020B0604030504040204" pitchFamily="34" charset="0"/>
                <a:ea typeface="Verdana" panose="020B0604030504040204" pitchFamily="34" charset="0"/>
                <a:cs typeface="Times New Roman" panose="02020603050405020304" pitchFamily="18" charset="0"/>
              </a:rPr>
              <a:t>use to compare hospital’s reporting</a:t>
            </a:r>
            <a:r>
              <a:rPr lang="en-US" dirty="0">
                <a:latin typeface="Verdana" panose="020B0604030504040204" pitchFamily="34" charset="0"/>
                <a:ea typeface="Verdana" panose="020B0604030504040204" pitchFamily="34" charset="0"/>
                <a:cs typeface="Times New Roman" panose="02020603050405020304" pitchFamily="18" charset="0"/>
              </a:rPr>
              <a:t>. P</a:t>
            </a:r>
            <a:r>
              <a:rPr lang="en-US" dirty="0">
                <a:effectLst/>
                <a:latin typeface="Verdana" panose="020B0604030504040204" pitchFamily="34" charset="0"/>
                <a:ea typeface="Verdana" panose="020B0604030504040204" pitchFamily="34" charset="0"/>
                <a:cs typeface="Times New Roman" panose="02020603050405020304" pitchFamily="18" charset="0"/>
              </a:rPr>
              <a:t>lease be sure not to use same data that was </a:t>
            </a:r>
            <a:r>
              <a:rPr lang="en-US" dirty="0">
                <a:latin typeface="Verdana" panose="020B0604030504040204" pitchFamily="34" charset="0"/>
                <a:ea typeface="Verdana" panose="020B0604030504040204" pitchFamily="34" charset="0"/>
                <a:cs typeface="Times New Roman" panose="02020603050405020304" pitchFamily="18" charset="0"/>
              </a:rPr>
              <a:t>reported in</a:t>
            </a:r>
            <a:r>
              <a:rPr lang="en-US" dirty="0">
                <a:effectLst/>
                <a:latin typeface="Verdana" panose="020B0604030504040204" pitchFamily="34" charset="0"/>
                <a:ea typeface="Verdana" panose="020B0604030504040204" pitchFamily="34" charset="0"/>
                <a:cs typeface="Times New Roman" panose="02020603050405020304" pitchFamily="18" charset="0"/>
              </a:rPr>
              <a:t> prior years. Double checking calculations and rounding maybe required due to data entry errors and/or the different systems’ methods. </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13</a:t>
            </a:fld>
            <a:endParaRPr lang="en-US" dirty="0"/>
          </a:p>
        </p:txBody>
      </p:sp>
    </p:spTree>
    <p:extLst>
      <p:ext uri="{BB962C8B-B14F-4D97-AF65-F5344CB8AC3E}">
        <p14:creationId xmlns:p14="http://schemas.microsoft.com/office/powerpoint/2010/main" val="1689601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Verdana" panose="020B0604030504040204" pitchFamily="34" charset="0"/>
                <a:ea typeface="Verdana" panose="020B0604030504040204" pitchFamily="34" charset="0"/>
                <a:cs typeface="Times New Roman" panose="02020603050405020304" pitchFamily="18" charset="0"/>
              </a:rPr>
              <a:t>Revenue data in section E6 is specifically spotlighted for several reasons when discussing how to report. </a:t>
            </a:r>
            <a:r>
              <a:rPr lang="en-US" dirty="0">
                <a:latin typeface="Verdana" panose="020B0604030504040204" pitchFamily="34" charset="0"/>
                <a:ea typeface="Verdana" panose="020B0604030504040204" pitchFamily="34" charset="0"/>
                <a:cs typeface="Times New Roman" panose="02020603050405020304" pitchFamily="18" charset="0"/>
              </a:rPr>
              <a:t>The first reason is that </a:t>
            </a:r>
            <a:r>
              <a:rPr lang="en-US" dirty="0">
                <a:effectLst/>
                <a:latin typeface="Verdana" panose="020B0604030504040204" pitchFamily="34" charset="0"/>
                <a:ea typeface="Verdana" panose="020B0604030504040204" pitchFamily="34" charset="0"/>
                <a:cs typeface="Times New Roman" panose="02020603050405020304" pitchFamily="18" charset="0"/>
              </a:rPr>
              <a:t>HSU staff find each year many errors in this </a:t>
            </a:r>
            <a:r>
              <a:rPr lang="en-US" dirty="0">
                <a:latin typeface="Verdana" panose="020B0604030504040204" pitchFamily="34" charset="0"/>
                <a:ea typeface="Verdana" panose="020B0604030504040204" pitchFamily="34" charset="0"/>
                <a:cs typeface="Times New Roman" panose="02020603050405020304" pitchFamily="18" charset="0"/>
              </a:rPr>
              <a:t>particular</a:t>
            </a:r>
            <a:r>
              <a:rPr lang="en-US" dirty="0">
                <a:effectLst/>
                <a:latin typeface="Verdana" panose="020B0604030504040204" pitchFamily="34" charset="0"/>
                <a:ea typeface="Verdana" panose="020B0604030504040204" pitchFamily="34" charset="0"/>
                <a:cs typeface="Times New Roman" panose="02020603050405020304" pitchFamily="18" charset="0"/>
              </a:rPr>
              <a:t> section. One of the common issues with the data are the calculation errors in which totals do not properly add up. There are also recurring mistakes such as transposed numbers or a missing number within the figures. This section can be viewed as difficult due to the multiple subtotals which we understand. In addition, the classification is also challenging which can cause confusion and even lead to mistaken reporting or not reporting required data. Once again, rounding errors can become an issue here along with </a:t>
            </a:r>
            <a:r>
              <a:rPr lang="en-US" dirty="0">
                <a:latin typeface="Verdana" panose="020B0604030504040204" pitchFamily="34" charset="0"/>
                <a:ea typeface="Verdana" panose="020B0604030504040204" pitchFamily="34" charset="0"/>
                <a:cs typeface="Times New Roman" panose="02020603050405020304" pitchFamily="18" charset="0"/>
              </a:rPr>
              <a:t>inaccuracies regarding</a:t>
            </a:r>
            <a:r>
              <a:rPr lang="en-US" dirty="0">
                <a:effectLst/>
                <a:latin typeface="Verdana" panose="020B0604030504040204" pitchFamily="34" charset="0"/>
                <a:ea typeface="Verdana" panose="020B0604030504040204" pitchFamily="34" charset="0"/>
                <a:cs typeface="Times New Roman" panose="02020603050405020304" pitchFamily="18" charset="0"/>
              </a:rPr>
              <a:t> grand totals. This section should be carefully reported and reviewed possibly several times before submitting. One other major imperative reminder for accurately reporting this section is the fact it is compared with other revenue in the survey such as section J and the ASCBS worksheets 3 and 4B. Therefore, it should be completed carefully.</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14</a:t>
            </a:fld>
            <a:endParaRPr lang="en-US"/>
          </a:p>
        </p:txBody>
      </p:sp>
    </p:spTree>
    <p:extLst>
      <p:ext uri="{BB962C8B-B14F-4D97-AF65-F5344CB8AC3E}">
        <p14:creationId xmlns:p14="http://schemas.microsoft.com/office/powerpoint/2010/main" val="1879067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effectLst/>
                <a:latin typeface="Verdana" panose="020B0604030504040204" pitchFamily="34" charset="0"/>
                <a:ea typeface="Verdana" panose="020B0604030504040204" pitchFamily="34" charset="0"/>
                <a:cs typeface="Times New Roman" panose="02020603050405020304" pitchFamily="18" charset="0"/>
              </a:rPr>
              <a:t>As you can see on this slide, there many examples of corresponding data. What this means is that there are several variables throughout the survey that are directly related to one another. For example, in the AHA survey and State Addendum there are variables that ask for similar and even exact same information. There are also comparisons between the AHA and ASCBS as well as the State Addendum and ASCBS. We have created a cheat sheet that indicates what variables correspond in the survey along with the required data. For instance,</a:t>
            </a:r>
          </a:p>
          <a:p>
            <a:pPr marL="0" marR="0">
              <a:spcBef>
                <a:spcPts val="0"/>
              </a:spcBef>
            </a:pPr>
            <a:r>
              <a:rPr lang="en-US" b="1" dirty="0">
                <a:effectLst/>
                <a:latin typeface="Verdana" panose="020B0604030504040204" pitchFamily="34" charset="0"/>
                <a:ea typeface="Verdana" panose="020B0604030504040204" pitchFamily="34" charset="0"/>
                <a:cs typeface="Times New Roman" panose="02020603050405020304" pitchFamily="18" charset="0"/>
              </a:rPr>
              <a:t>AHA vs. State Addendum (SA)</a:t>
            </a:r>
            <a:endParaRPr lang="en-US"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buFont typeface="Wingdings" panose="05000000000000000000" pitchFamily="2" charset="2"/>
              <a:buChar char=""/>
              <a:tabLst>
                <a:tab pos="457200" algn="l"/>
              </a:tabLst>
            </a:pPr>
            <a:r>
              <a:rPr lang="en-US" dirty="0">
                <a:effectLst/>
                <a:latin typeface="Verdana" panose="020B0604030504040204" pitchFamily="34" charset="0"/>
                <a:ea typeface="Verdana" panose="020B0604030504040204" pitchFamily="34" charset="0"/>
                <a:cs typeface="Times New Roman" panose="02020603050405020304" pitchFamily="18" charset="0"/>
              </a:rPr>
              <a:t>E1e1 and J2c admissions</a:t>
            </a:r>
          </a:p>
          <a:p>
            <a:pPr marL="0" marR="0">
              <a:spcBef>
                <a:spcPts val="0"/>
              </a:spcBef>
            </a:pPr>
            <a:r>
              <a:rPr lang="en-US" b="1" dirty="0">
                <a:effectLst/>
                <a:latin typeface="Verdana" panose="020B0604030504040204" pitchFamily="34" charset="0"/>
                <a:ea typeface="Verdana" panose="020B0604030504040204" pitchFamily="34" charset="0"/>
                <a:cs typeface="Times New Roman" panose="02020603050405020304" pitchFamily="18" charset="0"/>
              </a:rPr>
              <a:t>AHA vs. ASCBS</a:t>
            </a:r>
            <a:endParaRPr lang="en-US"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buFont typeface="Wingdings" panose="05000000000000000000" pitchFamily="2" charset="2"/>
              <a:buChar char=""/>
              <a:tabLst>
                <a:tab pos="457200" algn="l"/>
              </a:tabLst>
            </a:pPr>
            <a:r>
              <a:rPr lang="en-US" dirty="0">
                <a:effectLst/>
                <a:latin typeface="Verdana" panose="020B0604030504040204" pitchFamily="34" charset="0"/>
                <a:ea typeface="Verdana" panose="020B0604030504040204" pitchFamily="34" charset="0"/>
                <a:cs typeface="Times New Roman" panose="02020603050405020304" pitchFamily="18" charset="0"/>
              </a:rPr>
              <a:t>E4C and W1B1 gross revenue</a:t>
            </a:r>
          </a:p>
          <a:p>
            <a:pPr marL="0" marR="0">
              <a:spcBef>
                <a:spcPts val="0"/>
              </a:spcBef>
            </a:pPr>
            <a:r>
              <a:rPr lang="en-US" b="1" dirty="0">
                <a:effectLst/>
                <a:latin typeface="Verdana" panose="020B0604030504040204" pitchFamily="34" charset="0"/>
                <a:ea typeface="Verdana" panose="020B0604030504040204" pitchFamily="34" charset="0"/>
                <a:cs typeface="Times New Roman" panose="02020603050405020304" pitchFamily="18" charset="0"/>
              </a:rPr>
              <a:t>State Addendum vs. ASCBS</a:t>
            </a:r>
            <a:endParaRPr lang="en-US" dirty="0">
              <a:effectLst/>
              <a:latin typeface="Verdana" panose="020B0604030504040204" pitchFamily="34" charset="0"/>
              <a:ea typeface="Verdana" panose="020B0604030504040204" pitchFamily="34" charset="0"/>
              <a:cs typeface="Times New Roman" panose="02020603050405020304" pitchFamily="18" charset="0"/>
            </a:endParaRPr>
          </a:p>
          <a:p>
            <a:pPr marL="342900" marR="0" lvl="0" indent="-342900">
              <a:spcBef>
                <a:spcPts val="0"/>
              </a:spcBef>
              <a:buFont typeface="Wingdings" panose="05000000000000000000" pitchFamily="2" charset="2"/>
              <a:buChar char=""/>
              <a:tabLst>
                <a:tab pos="457200" algn="l"/>
              </a:tabLst>
            </a:pPr>
            <a:r>
              <a:rPr lang="en-US" dirty="0">
                <a:effectLst/>
                <a:latin typeface="Verdana" panose="020B0604030504040204" pitchFamily="34" charset="0"/>
                <a:ea typeface="Verdana" panose="020B0604030504040204" pitchFamily="34" charset="0"/>
                <a:cs typeface="Times New Roman" panose="02020603050405020304" pitchFamily="18" charset="0"/>
              </a:rPr>
              <a:t>I2A-C and W1A totals charity revenue</a:t>
            </a:r>
          </a:p>
          <a:p>
            <a:pPr marR="0" lvl="0">
              <a:spcBef>
                <a:spcPts val="0"/>
              </a:spcBef>
              <a:tabLst>
                <a:tab pos="457200" algn="l"/>
              </a:tabLst>
            </a:pPr>
            <a:endParaRPr lang="en-US" dirty="0">
              <a:effectLst/>
              <a:latin typeface="Verdana" panose="020B0604030504040204" pitchFamily="34" charset="0"/>
              <a:ea typeface="Verdana" panose="020B0604030504040204" pitchFamily="34" charset="0"/>
              <a:cs typeface="Times New Roman" panose="02020603050405020304" pitchFamily="18" charset="0"/>
            </a:endParaRPr>
          </a:p>
          <a:p>
            <a:pPr marR="0" lvl="0">
              <a:lnSpc>
                <a:spcPct val="107000"/>
              </a:lnSpc>
              <a:spcBef>
                <a:spcPts val="0"/>
              </a:spcBef>
              <a:spcAft>
                <a:spcPts val="800"/>
              </a:spcAft>
              <a:tabLst>
                <a:tab pos="457200" algn="l"/>
              </a:tabLst>
            </a:pPr>
            <a:r>
              <a:rPr lang="en-US" dirty="0">
                <a:latin typeface="Verdana" panose="020B0604030504040204" pitchFamily="34" charset="0"/>
                <a:ea typeface="Verdana" panose="020B0604030504040204" pitchFamily="34" charset="0"/>
                <a:cs typeface="Times New Roman" panose="02020603050405020304" pitchFamily="18" charset="0"/>
              </a:rPr>
              <a:t>We recommend this resource for learning the corresponding variables and can be useful when prioritizing accuracy.</a:t>
            </a:r>
            <a:endParaRPr lang="en-US" dirty="0">
              <a:effectLst/>
              <a:latin typeface="Verdana" panose="020B0604030504040204" pitchFamily="34" charset="0"/>
              <a:ea typeface="Verdana" panose="020B060403050404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15</a:t>
            </a:fld>
            <a:endParaRPr lang="en-US"/>
          </a:p>
        </p:txBody>
      </p:sp>
    </p:spTree>
    <p:extLst>
      <p:ext uri="{BB962C8B-B14F-4D97-AF65-F5344CB8AC3E}">
        <p14:creationId xmlns:p14="http://schemas.microsoft.com/office/powerpoint/2010/main" val="2862783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effectLst/>
                <a:latin typeface="Verdana" panose="020B0604030504040204" pitchFamily="34" charset="0"/>
                <a:ea typeface="Verdana" panose="020B0604030504040204" pitchFamily="34" charset="0"/>
                <a:cs typeface="Times New Roman" panose="02020603050405020304" pitchFamily="18" charset="0"/>
              </a:rPr>
              <a:t>This slide is particularly highlighting the most common areas of the survey that challenge hospitals’ reporting. The reason they are known to be difficult can be for a host of reasons. Beginning with the revenue by payor which is found in section E6 of the AHA portion, we often find that hospitals don’t have a system where the data can be broken out or the classification of the revenue is sometimes categorized differently in their system. Rounding or incorrect calculations are a challenge due to things like negative revenue numbers. Once again, when changes to the data are made, this can spark issues due to other data being affected in other parts of the survey. As mentioned before, the current data being compared to the previous year can be problematic if data appears inconsistent. One of the areas of the survey that we find is the most difficult for hospitals to complete and/or update is the admissions in section J. The specificity of the admissions causes issues because hospitals’ have a different break down or classification in their system.  Most often, we when request changes or flag errors we wind up with more errors due to incorrect calculations. We believe that survey coordinators may not know or recognize that changes to many of the variables in this section impact other data, so this area takes time and patience. </a:t>
            </a:r>
            <a:r>
              <a:rPr lang="en-US" sz="1000" dirty="0">
                <a:latin typeface="Verdana" panose="020B0604030504040204" pitchFamily="34" charset="0"/>
                <a:ea typeface="Verdana" panose="020B0604030504040204" pitchFamily="34" charset="0"/>
                <a:cs typeface="Times New Roman" panose="02020603050405020304" pitchFamily="18" charset="0"/>
              </a:rPr>
              <a:t>P</a:t>
            </a:r>
            <a:r>
              <a:rPr lang="en-US" sz="1000" dirty="0">
                <a:effectLst/>
                <a:latin typeface="Verdana" panose="020B0604030504040204" pitchFamily="34" charset="0"/>
                <a:ea typeface="Verdana" panose="020B0604030504040204" pitchFamily="34" charset="0"/>
                <a:cs typeface="Times New Roman" panose="02020603050405020304" pitchFamily="18" charset="0"/>
              </a:rPr>
              <a:t>articularly, </a:t>
            </a:r>
            <a:r>
              <a:rPr lang="en-US" sz="1000" dirty="0">
                <a:latin typeface="Verdana" panose="020B0604030504040204" pitchFamily="34" charset="0"/>
                <a:ea typeface="Verdana" panose="020B0604030504040204" pitchFamily="34" charset="0"/>
                <a:cs typeface="Times New Roman" panose="02020603050405020304" pitchFamily="18" charset="0"/>
              </a:rPr>
              <a:t>J1a2ca should be reported as type or the name of the other gov’t source. Meanwhile, we often see figures or an additional breakout of revenue which creates an error for the entire other gov’t totals or breakout categories. We ask you remain vigilant in knowing these common mistakes to cut down on errors. </a:t>
            </a:r>
            <a:r>
              <a:rPr lang="en-US" sz="1000" dirty="0">
                <a:effectLst/>
                <a:latin typeface="Verdana" panose="020B0604030504040204" pitchFamily="34" charset="0"/>
                <a:ea typeface="Verdana" panose="020B0604030504040204" pitchFamily="34" charset="0"/>
                <a:cs typeface="Times New Roman" panose="02020603050405020304" pitchFamily="18" charset="0"/>
              </a:rPr>
              <a:t>Another complex area to report is the beds and services which are based on the end of reporting period and not the hospital’s general operations information. We’ve noticed countless challenges with reporting beds and services if hospitals share multiple licenses or complete joint reporting. </a:t>
            </a:r>
            <a:r>
              <a:rPr lang="en-US" sz="1000" dirty="0">
                <a:latin typeface="Verdana" panose="020B0604030504040204" pitchFamily="34" charset="0"/>
                <a:ea typeface="Verdana" panose="020B0604030504040204" pitchFamily="34" charset="0"/>
                <a:cs typeface="Times New Roman" panose="02020603050405020304" pitchFamily="18" charset="0"/>
              </a:rPr>
              <a:t>T</a:t>
            </a:r>
            <a:r>
              <a:rPr lang="en-US" sz="1000" dirty="0">
                <a:effectLst/>
                <a:latin typeface="Verdana" panose="020B0604030504040204" pitchFamily="34" charset="0"/>
                <a:ea typeface="Verdana" panose="020B0604030504040204" pitchFamily="34" charset="0"/>
                <a:cs typeface="Times New Roman" panose="02020603050405020304" pitchFamily="18" charset="0"/>
              </a:rPr>
              <a:t>hese are special cases that may require more assistance from the HSU staff. Lastly, it is imperative that survey coordinators know that beds and services reported also impact the utilization data reported in the survey as well.</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16</a:t>
            </a:fld>
            <a:endParaRPr lang="en-US"/>
          </a:p>
        </p:txBody>
      </p:sp>
    </p:spTree>
    <p:extLst>
      <p:ext uri="{BB962C8B-B14F-4D97-AF65-F5344CB8AC3E}">
        <p14:creationId xmlns:p14="http://schemas.microsoft.com/office/powerpoint/2010/main" val="288334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Verdana" panose="020B0604030504040204" pitchFamily="34" charset="0"/>
                <a:ea typeface="Verdana" panose="020B0604030504040204" pitchFamily="34" charset="0"/>
                <a:cs typeface="Times New Roman" panose="02020603050405020304" pitchFamily="18" charset="0"/>
              </a:rPr>
              <a:t>The best piece of advice comes from our </a:t>
            </a:r>
            <a:r>
              <a:rPr lang="en-US" dirty="0">
                <a:latin typeface="Verdana" panose="020B0604030504040204" pitchFamily="34" charset="0"/>
                <a:ea typeface="Verdana" panose="020B0604030504040204" pitchFamily="34" charset="0"/>
                <a:cs typeface="Times New Roman" panose="02020603050405020304" pitchFamily="18" charset="0"/>
              </a:rPr>
              <a:t>Team Lead</a:t>
            </a:r>
            <a:r>
              <a:rPr lang="en-US" sz="1200" dirty="0">
                <a:effectLst/>
                <a:latin typeface="Verdana" panose="020B0604030504040204" pitchFamily="34" charset="0"/>
                <a:ea typeface="Verdana" panose="020B0604030504040204" pitchFamily="34" charset="0"/>
                <a:cs typeface="Times New Roman" panose="02020603050405020304" pitchFamily="18" charset="0"/>
              </a:rPr>
              <a:t>, Dwayne Collins. He consistently shares this with us. “Be sure to ask questions or reach out whenever something is unclear. There’s no question too small or insignificant.” This is the same advice we would like to extend to each of you.</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17</a:t>
            </a:fld>
            <a:endParaRPr lang="en-US"/>
          </a:p>
        </p:txBody>
      </p:sp>
    </p:spTree>
    <p:extLst>
      <p:ext uri="{BB962C8B-B14F-4D97-AF65-F5344CB8AC3E}">
        <p14:creationId xmlns:p14="http://schemas.microsoft.com/office/powerpoint/2010/main" val="2966345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Verdana" panose="020B0604030504040204" pitchFamily="34" charset="0"/>
                <a:ea typeface="Verdana" panose="020B0604030504040204" pitchFamily="34" charset="0"/>
                <a:cs typeface="Times New Roman" panose="02020603050405020304" pitchFamily="18" charset="0"/>
              </a:rPr>
              <a:t>In closing, remember that meeting deadlines is the most critical aspect of reporting and complying with our mandated statute. Also, preparing and becoming familiar with the survey ahead of time makes reporting much easier. </a:t>
            </a:r>
            <a:r>
              <a:rPr lang="en-US" sz="1200" dirty="0">
                <a:latin typeface="Verdana" panose="020B0604030504040204" pitchFamily="34" charset="0"/>
                <a:ea typeface="Verdana" panose="020B0604030504040204" pitchFamily="34" charset="0"/>
                <a:cs typeface="Times New Roman" panose="02020603050405020304" pitchFamily="18" charset="0"/>
              </a:rPr>
              <a:t>Moreover</a:t>
            </a:r>
            <a:r>
              <a:rPr lang="en-US" sz="1200" dirty="0">
                <a:effectLst/>
                <a:latin typeface="Verdana" panose="020B0604030504040204" pitchFamily="34" charset="0"/>
                <a:ea typeface="Verdana" panose="020B0604030504040204" pitchFamily="34" charset="0"/>
                <a:cs typeface="Times New Roman" panose="02020603050405020304" pitchFamily="18" charset="0"/>
              </a:rPr>
              <a:t>, being aware of data entry pitfalls and corresponding fields reduce errors. Lastly, specific and complex data reporting is not uncommon for many hospitals, so reaching out to HSU can be a major asset to ensure accurate as well as timely submission.</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18</a:t>
            </a:fld>
            <a:endParaRPr lang="en-US"/>
          </a:p>
        </p:txBody>
      </p:sp>
    </p:spTree>
    <p:extLst>
      <p:ext uri="{BB962C8B-B14F-4D97-AF65-F5344CB8AC3E}">
        <p14:creationId xmlns:p14="http://schemas.microsoft.com/office/powerpoint/2010/main" val="1062999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Verdana" panose="020B0604030504040204" pitchFamily="34" charset="0"/>
                <a:ea typeface="Verdana" panose="020B0604030504040204" pitchFamily="34" charset="0"/>
                <a:cs typeface="Times New Roman" panose="02020603050405020304" pitchFamily="18" charset="0"/>
              </a:rPr>
              <a:t>On behalf of the Hospital Survey Unit, we would like to thank you for your time. </a:t>
            </a:r>
            <a:r>
              <a:rPr lang="en-US" sz="1200" dirty="0">
                <a:latin typeface="Verdana" panose="020B0604030504040204" pitchFamily="34" charset="0"/>
                <a:ea typeface="Verdana" panose="020B0604030504040204" pitchFamily="34" charset="0"/>
                <a:cs typeface="Times New Roman" panose="02020603050405020304" pitchFamily="18" charset="0"/>
              </a:rPr>
              <a:t>If you have any </a:t>
            </a:r>
            <a:r>
              <a:rPr lang="en-US" sz="1200" dirty="0">
                <a:effectLst/>
                <a:latin typeface="Verdana" panose="020B0604030504040204" pitchFamily="34" charset="0"/>
                <a:ea typeface="Verdana" panose="020B0604030504040204" pitchFamily="34" charset="0"/>
                <a:cs typeface="Times New Roman" panose="02020603050405020304" pitchFamily="18" charset="0"/>
              </a:rPr>
              <a:t>further questions regarding the presentation or concerns about the annual survey, please feel free to contact any of us at the information listed here as we are happy to help. Once again, thank you!</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19</a:t>
            </a:fld>
            <a:endParaRPr lang="en-US"/>
          </a:p>
        </p:txBody>
      </p:sp>
    </p:spTree>
    <p:extLst>
      <p:ext uri="{BB962C8B-B14F-4D97-AF65-F5344CB8AC3E}">
        <p14:creationId xmlns:p14="http://schemas.microsoft.com/office/powerpoint/2010/main" val="1614474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5602"/>
            <a:ext cx="5486400" cy="3600450"/>
          </a:xfrm>
        </p:spPr>
        <p:txBody>
          <a:bodyPr/>
          <a:lstStyle/>
          <a:p>
            <a:r>
              <a:rPr lang="en-US" sz="1200" dirty="0">
                <a:effectLst/>
                <a:latin typeface="Verdana" panose="020B0604030504040204" pitchFamily="34" charset="0"/>
                <a:ea typeface="Verdana" panose="020B0604030504040204" pitchFamily="34" charset="0"/>
                <a:cs typeface="Times New Roman" panose="02020603050405020304" pitchFamily="18" charset="0"/>
              </a:rPr>
              <a:t>Here’s a quick overview of today’s presentation and the various topics </a:t>
            </a:r>
            <a:r>
              <a:rPr lang="en-US" dirty="0">
                <a:latin typeface="Verdana" panose="020B0604030504040204" pitchFamily="34" charset="0"/>
                <a:ea typeface="Verdana" panose="020B0604030504040204" pitchFamily="34" charset="0"/>
                <a:cs typeface="Times New Roman" panose="02020603050405020304" pitchFamily="18" charset="0"/>
              </a:rPr>
              <a:t>that will be</a:t>
            </a:r>
            <a:r>
              <a:rPr lang="en-US" sz="1200" dirty="0">
                <a:effectLst/>
                <a:latin typeface="Verdana" panose="020B0604030504040204" pitchFamily="34" charset="0"/>
                <a:ea typeface="Verdana" panose="020B0604030504040204" pitchFamily="34" charset="0"/>
                <a:cs typeface="Times New Roman" panose="02020603050405020304" pitchFamily="18" charset="0"/>
              </a:rPr>
              <a:t> discussed.</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2</a:t>
            </a:fld>
            <a:endParaRPr lang="en-US"/>
          </a:p>
        </p:txBody>
      </p:sp>
    </p:spTree>
    <p:extLst>
      <p:ext uri="{BB962C8B-B14F-4D97-AF65-F5344CB8AC3E}">
        <p14:creationId xmlns:p14="http://schemas.microsoft.com/office/powerpoint/2010/main" val="1547499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introduce our team! I would like to share a little about each of our roles within the Hospital Survey Unit which will be done by tenure. First, we have our most valuable team member and leader Dwayne Collins. I’m sure his name is no surprise to many. He plays a major role with not only overseeing the survey data collection process but collaborates heavily with our survey partners and stakeholders regarding the annual survey. We have another front runner on our team Andria Orbach, a Data Analyst II and vital asset to our statute compliance, quality assurance, and author of our statutory reports. Then myself Lilibeth or Lili Jones, I am a Data Analyst II along with Ms. Orbach I maintain much of our tracking system for compliance and reference purposes. I screen surveys for errors and discrepancies, perform quality assurance, and create annual reports. Up next is Sergio Ochoa, our Data Analyst who  serves as a screener of the survey with an amazing eye for detail and very thorough. His role features compliant status updates, quality assurance processes, as well as creating the annual reports. Finally, we have our newest and brightest Dallin Talbot who is also awesomely detail oriented and screens surveys for discrepancies or reporting issues. He performs quality assurance measures, compliant status updates, and creates annual reports as well.</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3</a:t>
            </a:fld>
            <a:endParaRPr lang="en-US"/>
          </a:p>
        </p:txBody>
      </p:sp>
    </p:spTree>
    <p:extLst>
      <p:ext uri="{BB962C8B-B14F-4D97-AF65-F5344CB8AC3E}">
        <p14:creationId xmlns:p14="http://schemas.microsoft.com/office/powerpoint/2010/main" val="3219000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Verdana" panose="020B0604030504040204" pitchFamily="34" charset="0"/>
                <a:ea typeface="Verdana" panose="020B0604030504040204" pitchFamily="34" charset="0"/>
                <a:cs typeface="Times New Roman" panose="02020603050405020304" pitchFamily="18" charset="0"/>
              </a:rPr>
              <a:t>Let’s start with a little background history of the survey and why it is imperative that the data is submitted accurately every year. If not known to you already, the survey data is required by law through a mandated statute under </a:t>
            </a:r>
            <a:r>
              <a:rPr lang="en-US" dirty="0">
                <a:latin typeface="Verdana" panose="020B0604030504040204" pitchFamily="34" charset="0"/>
                <a:ea typeface="Verdana" panose="020B0604030504040204" pitchFamily="34" charset="0"/>
                <a:cs typeface="Times New Roman" panose="02020603050405020304" pitchFamily="18" charset="0"/>
              </a:rPr>
              <a:t>Texas Health and Safety Code Chapter 311, subchapters C and D</a:t>
            </a:r>
            <a:r>
              <a:rPr lang="en-US" sz="1200" dirty="0">
                <a:effectLst/>
                <a:latin typeface="Verdana" panose="020B0604030504040204" pitchFamily="34" charset="0"/>
                <a:ea typeface="Verdana" panose="020B0604030504040204" pitchFamily="34" charset="0"/>
                <a:cs typeface="Times New Roman" panose="02020603050405020304" pitchFamily="18" charset="0"/>
              </a:rPr>
              <a:t>. The survey is collected through a collaborative collection process between the American Hospital Association, Texas Hospital Association, and the Texas Department of State Health Services specifically the with Hospital Survey Unit. </a:t>
            </a:r>
            <a:r>
              <a:rPr lang="en-US" dirty="0">
                <a:latin typeface="Verdana" panose="020B0604030504040204" pitchFamily="34" charset="0"/>
                <a:ea typeface="Verdana" panose="020B0604030504040204" pitchFamily="34" charset="0"/>
                <a:cs typeface="Times New Roman" panose="02020603050405020304" pitchFamily="18" charset="0"/>
              </a:rPr>
              <a:t>For some who do not know,</a:t>
            </a:r>
            <a:r>
              <a:rPr lang="en-US" sz="1200" dirty="0">
                <a:effectLst/>
                <a:latin typeface="Verdana" panose="020B0604030504040204" pitchFamily="34" charset="0"/>
                <a:ea typeface="Verdana" panose="020B0604030504040204" pitchFamily="34" charset="0"/>
                <a:cs typeface="Times New Roman" panose="02020603050405020304" pitchFamily="18" charset="0"/>
              </a:rPr>
              <a:t> the Annual Survey of Hospitals is comprehensive and collected annually due it’s reporting criteria. It is not just one survey, but actually three compiled surveys consisting of the AHA or national survey, the Texas State Addendum, and the Annual Statement of Community Benefits survey. After each hospital has </a:t>
            </a:r>
            <a:r>
              <a:rPr lang="en-US" dirty="0">
                <a:latin typeface="Verdana" panose="020B0604030504040204" pitchFamily="34" charset="0"/>
                <a:ea typeface="Verdana" panose="020B0604030504040204" pitchFamily="34" charset="0"/>
                <a:cs typeface="Times New Roman" panose="02020603050405020304" pitchFamily="18" charset="0"/>
              </a:rPr>
              <a:t>submitted</a:t>
            </a:r>
            <a:r>
              <a:rPr lang="en-US" sz="1200" dirty="0">
                <a:effectLst/>
                <a:latin typeface="Verdana" panose="020B0604030504040204" pitchFamily="34" charset="0"/>
                <a:ea typeface="Verdana" panose="020B0604030504040204" pitchFamily="34" charset="0"/>
                <a:cs typeface="Times New Roman" panose="02020603050405020304" pitchFamily="18" charset="0"/>
              </a:rPr>
              <a:t>, the data is reviewed, updated, and finalized for a special report that is sent over to the Attorney General and Comptroller’s offices for their purposes. </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4</a:t>
            </a:fld>
            <a:endParaRPr lang="en-US"/>
          </a:p>
        </p:txBody>
      </p:sp>
    </p:spTree>
    <p:extLst>
      <p:ext uri="{BB962C8B-B14F-4D97-AF65-F5344CB8AC3E}">
        <p14:creationId xmlns:p14="http://schemas.microsoft.com/office/powerpoint/2010/main" val="1538030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Verdana" panose="020B0604030504040204" pitchFamily="34" charset="0"/>
                <a:ea typeface="Verdana" panose="020B0604030504040204" pitchFamily="34" charset="0"/>
                <a:cs typeface="Times New Roman" panose="02020603050405020304" pitchFamily="18" charset="0"/>
              </a:rPr>
              <a:t>One of the most important aspects of completing the annual survey is knowing the deadlines for reporting and compliance purposes. Initially, March or April is the typical timeframe the survey is activated for hospitals to begin reporting. Consequently, May or June would be the final deadline for submitting the data which is 60 days from the active date (ex. March 5</a:t>
            </a:r>
            <a:r>
              <a:rPr lang="en-US" baseline="30000" dirty="0">
                <a:effectLst/>
                <a:latin typeface="Verdana" panose="020B0604030504040204" pitchFamily="34" charset="0"/>
                <a:ea typeface="Verdana" panose="020B0604030504040204" pitchFamily="34" charset="0"/>
                <a:cs typeface="Times New Roman" panose="02020603050405020304" pitchFamily="18" charset="0"/>
              </a:rPr>
              <a:t>th</a:t>
            </a:r>
            <a:r>
              <a:rPr lang="en-US" dirty="0">
                <a:effectLst/>
                <a:latin typeface="Verdana" panose="020B0604030504040204" pitchFamily="34" charset="0"/>
                <a:ea typeface="Verdana" panose="020B0604030504040204" pitchFamily="34" charset="0"/>
                <a:cs typeface="Times New Roman" panose="02020603050405020304" pitchFamily="18" charset="0"/>
              </a:rPr>
              <a:t> active, May 5</a:t>
            </a:r>
            <a:r>
              <a:rPr lang="en-US" baseline="30000" dirty="0">
                <a:effectLst/>
                <a:latin typeface="Verdana" panose="020B0604030504040204" pitchFamily="34" charset="0"/>
                <a:ea typeface="Verdana" panose="020B0604030504040204" pitchFamily="34" charset="0"/>
                <a:cs typeface="Times New Roman" panose="02020603050405020304" pitchFamily="18" charset="0"/>
              </a:rPr>
              <a:t>th</a:t>
            </a:r>
            <a:r>
              <a:rPr lang="en-US" dirty="0">
                <a:effectLst/>
                <a:latin typeface="Verdana" panose="020B0604030504040204" pitchFamily="34" charset="0"/>
                <a:ea typeface="Verdana" panose="020B0604030504040204" pitchFamily="34" charset="0"/>
                <a:cs typeface="Times New Roman" panose="02020603050405020304" pitchFamily="18" charset="0"/>
              </a:rPr>
              <a:t> deadline for submitting). In late May or early June, reporting compliance is required and specific deadlines are provided for survey changes as well as edit responses. July 1</a:t>
            </a:r>
            <a:r>
              <a:rPr lang="en-US" baseline="30000" dirty="0">
                <a:effectLst/>
                <a:latin typeface="Verdana" panose="020B0604030504040204" pitchFamily="34" charset="0"/>
                <a:ea typeface="Verdana" panose="020B0604030504040204" pitchFamily="34" charset="0"/>
                <a:cs typeface="Times New Roman" panose="02020603050405020304" pitchFamily="18" charset="0"/>
              </a:rPr>
              <a:t>st</a:t>
            </a:r>
            <a:r>
              <a:rPr lang="en-US" dirty="0">
                <a:effectLst/>
                <a:latin typeface="Verdana" panose="020B0604030504040204" pitchFamily="34" charset="0"/>
                <a:ea typeface="Verdana" panose="020B0604030504040204" pitchFamily="34" charset="0"/>
                <a:cs typeface="Times New Roman" panose="02020603050405020304" pitchFamily="18" charset="0"/>
              </a:rPr>
              <a:t> is the legislative mandated deadline for the Attorney General and Comptroller’s report. October 1</a:t>
            </a:r>
            <a:r>
              <a:rPr lang="en-US" baseline="30000" dirty="0">
                <a:effectLst/>
                <a:latin typeface="Verdana" panose="020B0604030504040204" pitchFamily="34" charset="0"/>
                <a:ea typeface="Verdana" panose="020B0604030504040204" pitchFamily="34" charset="0"/>
                <a:cs typeface="Times New Roman" panose="02020603050405020304" pitchFamily="18" charset="0"/>
              </a:rPr>
              <a:t>st</a:t>
            </a:r>
            <a:r>
              <a:rPr lang="en-US" dirty="0">
                <a:effectLst/>
                <a:latin typeface="Verdana" panose="020B0604030504040204" pitchFamily="34" charset="0"/>
                <a:ea typeface="Verdana" panose="020B0604030504040204" pitchFamily="34" charset="0"/>
                <a:cs typeface="Times New Roman" panose="02020603050405020304" pitchFamily="18" charset="0"/>
              </a:rPr>
              <a:t> usually begins the verification process and finalizing of data begins. November 1</a:t>
            </a:r>
            <a:r>
              <a:rPr lang="en-US" baseline="30000" dirty="0">
                <a:effectLst/>
                <a:latin typeface="Verdana" panose="020B0604030504040204" pitchFamily="34" charset="0"/>
                <a:ea typeface="Verdana" panose="020B0604030504040204" pitchFamily="34" charset="0"/>
                <a:cs typeface="Times New Roman" panose="02020603050405020304" pitchFamily="18" charset="0"/>
              </a:rPr>
              <a:t>st</a:t>
            </a:r>
            <a:r>
              <a:rPr lang="en-US" dirty="0">
                <a:effectLst/>
                <a:latin typeface="Verdana" panose="020B0604030504040204" pitchFamily="34" charset="0"/>
                <a:ea typeface="Verdana" panose="020B0604030504040204" pitchFamily="34" charset="0"/>
                <a:cs typeface="Times New Roman" panose="02020603050405020304" pitchFamily="18" charset="0"/>
              </a:rPr>
              <a:t> is the other mandated deadline for the second Attorney General and Comptroller’s report. Late November to early Dec</a:t>
            </a:r>
            <a:r>
              <a:rPr lang="en-US" dirty="0">
                <a:latin typeface="Verdana" panose="020B0604030504040204" pitchFamily="34" charset="0"/>
                <a:ea typeface="Verdana" panose="020B0604030504040204" pitchFamily="34" charset="0"/>
                <a:cs typeface="Times New Roman" panose="02020603050405020304" pitchFamily="18" charset="0"/>
              </a:rPr>
              <a:t>ember</a:t>
            </a:r>
            <a:r>
              <a:rPr lang="en-US" dirty="0">
                <a:effectLst/>
                <a:latin typeface="Verdana" panose="020B0604030504040204" pitchFamily="34" charset="0"/>
                <a:ea typeface="Verdana" panose="020B0604030504040204" pitchFamily="34" charset="0"/>
                <a:cs typeface="Times New Roman" panose="02020603050405020304" pitchFamily="18" charset="0"/>
              </a:rPr>
              <a:t>, the data is finalized and dataset files are prepared for dissemination to requestors.</a:t>
            </a:r>
            <a:r>
              <a:rPr lang="en-US" dirty="0">
                <a:latin typeface="Verdana" panose="020B0604030504040204" pitchFamily="34" charset="0"/>
                <a:ea typeface="Verdana" panose="020B0604030504040204" pitchFamily="34" charset="0"/>
                <a:cs typeface="Times New Roman" panose="02020603050405020304" pitchFamily="18" charset="0"/>
              </a:rPr>
              <a:t> By</a:t>
            </a:r>
            <a:r>
              <a:rPr lang="en-US" dirty="0">
                <a:effectLst/>
                <a:latin typeface="Verdana" panose="020B0604030504040204" pitchFamily="34" charset="0"/>
                <a:ea typeface="Verdana" panose="020B0604030504040204" pitchFamily="34" charset="0"/>
                <a:cs typeface="Times New Roman" panose="02020603050405020304" pitchFamily="18" charset="0"/>
              </a:rPr>
              <a:t> December 31</a:t>
            </a:r>
            <a:r>
              <a:rPr lang="en-US" baseline="30000" dirty="0">
                <a:effectLst/>
                <a:latin typeface="Verdana" panose="020B0604030504040204" pitchFamily="34" charset="0"/>
                <a:ea typeface="Verdana" panose="020B0604030504040204" pitchFamily="34" charset="0"/>
                <a:cs typeface="Times New Roman" panose="02020603050405020304" pitchFamily="18" charset="0"/>
              </a:rPr>
              <a:t>st</a:t>
            </a:r>
            <a:r>
              <a:rPr lang="en-US" dirty="0">
                <a:effectLst/>
                <a:latin typeface="Verdana" panose="020B0604030504040204" pitchFamily="34" charset="0"/>
                <a:ea typeface="Verdana" panose="020B0604030504040204" pitchFamily="34" charset="0"/>
                <a:cs typeface="Times New Roman" panose="02020603050405020304" pitchFamily="18" charset="0"/>
              </a:rPr>
              <a:t> the Certification and Limited Liability report </a:t>
            </a:r>
            <a:r>
              <a:rPr lang="en-US" dirty="0">
                <a:latin typeface="Verdana" panose="020B0604030504040204" pitchFamily="34" charset="0"/>
                <a:ea typeface="Verdana" panose="020B0604030504040204" pitchFamily="34" charset="0"/>
                <a:cs typeface="Times New Roman" panose="02020603050405020304" pitchFamily="18" charset="0"/>
              </a:rPr>
              <a:t>is </a:t>
            </a:r>
            <a:r>
              <a:rPr lang="en-US" dirty="0">
                <a:effectLst/>
                <a:latin typeface="Verdana" panose="020B0604030504040204" pitchFamily="34" charset="0"/>
                <a:ea typeface="Verdana" panose="020B0604030504040204" pitchFamily="34" charset="0"/>
                <a:cs typeface="Times New Roman" panose="02020603050405020304" pitchFamily="18" charset="0"/>
              </a:rPr>
              <a:t>due and most often Charity Care Plans as well.</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5</a:t>
            </a:fld>
            <a:endParaRPr lang="en-US"/>
          </a:p>
        </p:txBody>
      </p:sp>
    </p:spTree>
    <p:extLst>
      <p:ext uri="{BB962C8B-B14F-4D97-AF65-F5344CB8AC3E}">
        <p14:creationId xmlns:p14="http://schemas.microsoft.com/office/powerpoint/2010/main" val="567139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Verdana" panose="020B0604030504040204" pitchFamily="34" charset="0"/>
                <a:ea typeface="Verdana" panose="020B0604030504040204" pitchFamily="34" charset="0"/>
                <a:cs typeface="Times New Roman" panose="02020603050405020304" pitchFamily="18" charset="0"/>
              </a:rPr>
              <a:t>When it comes to reporting and submitting the most accurate information, it’s a great idea to be prepared for the process ahead of time. It is advised that individuals designated to submit the survey read the included definitions that can be found in our blank copy on line. In addition, completing a thorough review of the survey beforehand helps with becoming familiar </a:t>
            </a:r>
            <a:r>
              <a:rPr lang="en-US" dirty="0">
                <a:latin typeface="Verdana" panose="020B0604030504040204" pitchFamily="34" charset="0"/>
                <a:ea typeface="Verdana" panose="020B0604030504040204" pitchFamily="34" charset="0"/>
                <a:cs typeface="Times New Roman" panose="02020603050405020304" pitchFamily="18" charset="0"/>
              </a:rPr>
              <a:t>with the required</a:t>
            </a:r>
            <a:r>
              <a:rPr lang="en-US" dirty="0">
                <a:effectLst/>
                <a:latin typeface="Verdana" panose="020B0604030504040204" pitchFamily="34" charset="0"/>
                <a:ea typeface="Verdana" panose="020B0604030504040204" pitchFamily="34" charset="0"/>
                <a:cs typeface="Times New Roman" panose="02020603050405020304" pitchFamily="18" charset="0"/>
              </a:rPr>
              <a:t> data along with specific variables. Having an accessible copy of the prior year is a helpful </a:t>
            </a:r>
            <a:r>
              <a:rPr lang="en-US" dirty="0">
                <a:latin typeface="Verdana" panose="020B0604030504040204" pitchFamily="34" charset="0"/>
                <a:ea typeface="Verdana" panose="020B0604030504040204" pitchFamily="34" charset="0"/>
                <a:cs typeface="Times New Roman" panose="02020603050405020304" pitchFamily="18" charset="0"/>
              </a:rPr>
              <a:t>method to </a:t>
            </a:r>
            <a:r>
              <a:rPr lang="en-US" dirty="0">
                <a:effectLst/>
                <a:latin typeface="Verdana" panose="020B0604030504040204" pitchFamily="34" charset="0"/>
                <a:ea typeface="Verdana" panose="020B0604030504040204" pitchFamily="34" charset="0"/>
                <a:cs typeface="Times New Roman" panose="02020603050405020304" pitchFamily="18" charset="0"/>
              </a:rPr>
              <a:t>build consistency and reduce errors. Another important step would be to either compile the required data beforehand and/or at the beginning of the reporting season to minimize the potential risk of missing the deadline or requesting longer extension times. We firmly advise survey coordinators, at the time of submission, to not only save, but also file a copy of the annual survey for safe keeping and future reference. If there are any issues along the way, it is important for staff to contact any member of the Hospital Survey Unit.</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6</a:t>
            </a:fld>
            <a:endParaRPr lang="en-US"/>
          </a:p>
        </p:txBody>
      </p:sp>
    </p:spTree>
    <p:extLst>
      <p:ext uri="{BB962C8B-B14F-4D97-AF65-F5344CB8AC3E}">
        <p14:creationId xmlns:p14="http://schemas.microsoft.com/office/powerpoint/2010/main" val="1053577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Verdana" panose="020B0604030504040204" pitchFamily="34" charset="0"/>
                <a:ea typeface="Verdana" panose="020B0604030504040204" pitchFamily="34" charset="0"/>
                <a:cs typeface="Times New Roman" panose="02020603050405020304" pitchFamily="18" charset="0"/>
              </a:rPr>
              <a:t>Now I’ll being sharing the </a:t>
            </a:r>
            <a:r>
              <a:rPr lang="en-US" dirty="0">
                <a:effectLst/>
                <a:latin typeface="Verdana" panose="020B0604030504040204" pitchFamily="34" charset="0"/>
                <a:ea typeface="Verdana" panose="020B0604030504040204" pitchFamily="34" charset="0"/>
                <a:cs typeface="Times New Roman" panose="02020603050405020304" pitchFamily="18" charset="0"/>
              </a:rPr>
              <a:t>best practices and pitfalls to avoid when reporting. More specifically, let’s discuss the AHA portion of the annual survey. The AHA survey can get a little tricky especially since the system does not allow for any blanks or non-reported fields. These occurrences are flagged as an error during the submission process. It is also important to mention here that negative numbers are allowed in both the AHA survey and State Addendum, </a:t>
            </a:r>
            <a:r>
              <a:rPr lang="en-US" dirty="0">
                <a:latin typeface="Verdana" panose="020B0604030504040204" pitchFamily="34" charset="0"/>
                <a:ea typeface="Verdana" panose="020B0604030504040204" pitchFamily="34" charset="0"/>
                <a:cs typeface="Times New Roman" panose="02020603050405020304" pitchFamily="18" charset="0"/>
              </a:rPr>
              <a:t>but not in the</a:t>
            </a:r>
            <a:r>
              <a:rPr lang="en-US" dirty="0">
                <a:effectLst/>
                <a:latin typeface="Verdana" panose="020B0604030504040204" pitchFamily="34" charset="0"/>
                <a:ea typeface="Verdana" panose="020B0604030504040204" pitchFamily="34" charset="0"/>
                <a:cs typeface="Times New Roman" panose="02020603050405020304" pitchFamily="18" charset="0"/>
              </a:rPr>
              <a:t> Annual Statement of Community Benefits survey. When reporting, the survey provides different options for continuing through the data entry process. Meanwhile, </a:t>
            </a:r>
            <a:r>
              <a:rPr lang="en-US" dirty="0">
                <a:latin typeface="Verdana" panose="020B0604030504040204" pitchFamily="34" charset="0"/>
                <a:ea typeface="Verdana" panose="020B0604030504040204" pitchFamily="34" charset="0"/>
                <a:cs typeface="Times New Roman" panose="02020603050405020304" pitchFamily="18" charset="0"/>
              </a:rPr>
              <a:t>using the</a:t>
            </a:r>
            <a:r>
              <a:rPr lang="en-US" dirty="0">
                <a:effectLst/>
                <a:latin typeface="Verdana" panose="020B0604030504040204" pitchFamily="34" charset="0"/>
                <a:ea typeface="Verdana" panose="020B0604030504040204" pitchFamily="34" charset="0"/>
                <a:cs typeface="Times New Roman" panose="02020603050405020304" pitchFamily="18" charset="0"/>
              </a:rPr>
              <a:t> save &amp; validate function is extremely helpful when entering data and will display any errors or missed entries for the section that was recently completed; this aids in catching errors or missed information early </a:t>
            </a:r>
            <a:r>
              <a:rPr lang="en-US" dirty="0">
                <a:latin typeface="Verdana" panose="020B0604030504040204" pitchFamily="34" charset="0"/>
                <a:ea typeface="Verdana" panose="020B0604030504040204" pitchFamily="34" charset="0"/>
                <a:cs typeface="Times New Roman" panose="02020603050405020304" pitchFamily="18" charset="0"/>
              </a:rPr>
              <a:t>before submitting</a:t>
            </a:r>
            <a:r>
              <a:rPr lang="en-US" dirty="0">
                <a:effectLst/>
                <a:latin typeface="Verdana" panose="020B0604030504040204" pitchFamily="34" charset="0"/>
                <a:ea typeface="Verdana" panose="020B0604030504040204" pitchFamily="34" charset="0"/>
                <a:cs typeface="Times New Roman" panose="02020603050405020304" pitchFamily="18" charset="0"/>
              </a:rPr>
              <a:t>. Once there is an error flagged, the notification of errors will prompt a message about how to proceed. If the data is correct or needs to be reported in a specific way, there is an option to input survey comments and mark as correct. Please note that once a comment is entered the comment cannot be changed in any way. The system will also display a percentage for each section to indicate the progress of completion. Special case hospitals and forced submissions are sometimes necessary and requires the survey coordinator to reach out to Dwayne Collins for assistance with this matter.</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7</a:t>
            </a:fld>
            <a:endParaRPr lang="en-US"/>
          </a:p>
        </p:txBody>
      </p:sp>
    </p:spTree>
    <p:extLst>
      <p:ext uri="{BB962C8B-B14F-4D97-AF65-F5344CB8AC3E}">
        <p14:creationId xmlns:p14="http://schemas.microsoft.com/office/powerpoint/2010/main" val="879937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Verdana" panose="020B0604030504040204" pitchFamily="34" charset="0"/>
                <a:ea typeface="Verdana" panose="020B0604030504040204" pitchFamily="34" charset="0"/>
                <a:cs typeface="Times New Roman" panose="02020603050405020304" pitchFamily="18" charset="0"/>
              </a:rPr>
              <a:t>Moving on to the State of Texas required reporting. Once, the survey has been submitted through the AHA online tool. HSU will use our in-house system to evaluate </a:t>
            </a:r>
            <a:r>
              <a:rPr lang="en-US" dirty="0">
                <a:latin typeface="Verdana" panose="020B0604030504040204" pitchFamily="34" charset="0"/>
                <a:ea typeface="Verdana" panose="020B0604030504040204" pitchFamily="34" charset="0"/>
                <a:cs typeface="Times New Roman" panose="02020603050405020304" pitchFamily="18" charset="0"/>
              </a:rPr>
              <a:t>each hospital’s </a:t>
            </a:r>
            <a:r>
              <a:rPr lang="en-US" dirty="0">
                <a:effectLst/>
                <a:latin typeface="Verdana" panose="020B0604030504040204" pitchFamily="34" charset="0"/>
                <a:ea typeface="Verdana" panose="020B0604030504040204" pitchFamily="34" charset="0"/>
                <a:cs typeface="Times New Roman" panose="02020603050405020304" pitchFamily="18" charset="0"/>
              </a:rPr>
              <a:t>submission again. The picture here </a:t>
            </a:r>
            <a:r>
              <a:rPr lang="en-US" dirty="0">
                <a:latin typeface="Verdana" panose="020B0604030504040204" pitchFamily="34" charset="0"/>
                <a:ea typeface="Verdana" panose="020B0604030504040204" pitchFamily="34" charset="0"/>
                <a:cs typeface="Times New Roman" panose="02020603050405020304" pitchFamily="18" charset="0"/>
              </a:rPr>
              <a:t>is an example of what the opens up as. </a:t>
            </a:r>
            <a:r>
              <a:rPr lang="en-US" dirty="0">
                <a:effectLst/>
                <a:latin typeface="Verdana" panose="020B0604030504040204" pitchFamily="34" charset="0"/>
                <a:ea typeface="Verdana" panose="020B0604030504040204" pitchFamily="34" charset="0"/>
                <a:cs typeface="Times New Roman" panose="02020603050405020304" pitchFamily="18" charset="0"/>
              </a:rPr>
              <a:t>There are specific validation rules embedded in our in-house system that allows us to identify </a:t>
            </a:r>
            <a:r>
              <a:rPr lang="en-US" dirty="0">
                <a:latin typeface="Verdana" panose="020B0604030504040204" pitchFamily="34" charset="0"/>
                <a:ea typeface="Verdana" panose="020B0604030504040204" pitchFamily="34" charset="0"/>
                <a:cs typeface="Times New Roman" panose="02020603050405020304" pitchFamily="18" charset="0"/>
              </a:rPr>
              <a:t>a</a:t>
            </a:r>
            <a:r>
              <a:rPr lang="en-US" dirty="0">
                <a:effectLst/>
                <a:latin typeface="Verdana" panose="020B0604030504040204" pitchFamily="34" charset="0"/>
                <a:ea typeface="Verdana" panose="020B0604030504040204" pitchFamily="34" charset="0"/>
                <a:cs typeface="Times New Roman" panose="02020603050405020304" pitchFamily="18" charset="0"/>
              </a:rPr>
              <a:t>ny errors which will be detailed later. Whenever any errors or discrepancies are detected, the system compiles the validation rules along with the errors into a file which is also converted into a word document. The file contains what is referred to as “Edits.” These are the system checks that include several different areas that are common with the reporting process. One of the main focal points that the system flags is accuracy in the data reporting. For example, </a:t>
            </a:r>
            <a:r>
              <a:rPr lang="en-US" dirty="0">
                <a:latin typeface="Verdana" panose="020B0604030504040204" pitchFamily="34" charset="0"/>
                <a:ea typeface="Verdana" panose="020B0604030504040204" pitchFamily="34" charset="0"/>
                <a:cs typeface="Times New Roman" panose="02020603050405020304" pitchFamily="18" charset="0"/>
              </a:rPr>
              <a:t>submitting a survey that has errors </a:t>
            </a:r>
            <a:r>
              <a:rPr lang="en-US" dirty="0">
                <a:effectLst/>
                <a:latin typeface="Verdana" panose="020B0604030504040204" pitchFamily="34" charset="0"/>
                <a:ea typeface="Verdana" panose="020B0604030504040204" pitchFamily="34" charset="0"/>
                <a:cs typeface="Times New Roman" panose="02020603050405020304" pitchFamily="18" charset="0"/>
              </a:rPr>
              <a:t>such as blanks or NAVs. The system inspects for consistent reporting and makes comparisons from year to year. There are also edits that prompt a notice of major changes that must be made to what was reported such transposed figures, data not matching correctly, or data reported the same or completely different from previous years.</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8</a:t>
            </a:fld>
            <a:endParaRPr lang="en-US"/>
          </a:p>
        </p:txBody>
      </p:sp>
    </p:spTree>
    <p:extLst>
      <p:ext uri="{BB962C8B-B14F-4D97-AF65-F5344CB8AC3E}">
        <p14:creationId xmlns:p14="http://schemas.microsoft.com/office/powerpoint/2010/main" val="1431274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Verdana" panose="020B0604030504040204" pitchFamily="34" charset="0"/>
                <a:ea typeface="Verdana" panose="020B0604030504040204" pitchFamily="34" charset="0"/>
                <a:cs typeface="Times New Roman" panose="02020603050405020304" pitchFamily="18" charset="0"/>
              </a:rPr>
              <a:t>Here are the major areas of concern for HSU and the data we collect from the hospitals. Beginning with accuracy, we monitor the integrity of data by ensuring the data sources are correct. We prioritize details like combing through data to ensure nothing was missed or reported incorrectly. Our system is meticulous for identifying areas where correct calculations are required. When it comes to consistency, we require all major changes be documented well and filed properly. </a:t>
            </a:r>
            <a:r>
              <a:rPr lang="en-US" sz="1200" dirty="0">
                <a:latin typeface="Verdana" panose="020B0604030504040204" pitchFamily="34" charset="0"/>
                <a:ea typeface="Verdana" panose="020B0604030504040204" pitchFamily="34" charset="0"/>
                <a:cs typeface="Times New Roman" panose="02020603050405020304" pitchFamily="18" charset="0"/>
              </a:rPr>
              <a:t>It is our</a:t>
            </a:r>
            <a:r>
              <a:rPr lang="en-US" sz="1200" dirty="0">
                <a:effectLst/>
                <a:latin typeface="Verdana" panose="020B0604030504040204" pitchFamily="34" charset="0"/>
                <a:ea typeface="Verdana" panose="020B0604030504040204" pitchFamily="34" charset="0"/>
                <a:cs typeface="Times New Roman" panose="02020603050405020304" pitchFamily="18" charset="0"/>
              </a:rPr>
              <a:t> understanding that receiving reliable information and eliminating discrepancies</a:t>
            </a:r>
            <a:r>
              <a:rPr lang="en-US" sz="1200" dirty="0">
                <a:latin typeface="Verdana" panose="020B0604030504040204" pitchFamily="34" charset="0"/>
                <a:ea typeface="Verdana" panose="020B0604030504040204" pitchFamily="34" charset="0"/>
                <a:cs typeface="Times New Roman" panose="02020603050405020304" pitchFamily="18" charset="0"/>
              </a:rPr>
              <a:t> creates improved reporting processes. The</a:t>
            </a:r>
            <a:r>
              <a:rPr lang="en-US" sz="1200" dirty="0">
                <a:effectLst/>
                <a:latin typeface="Verdana" panose="020B0604030504040204" pitchFamily="34" charset="0"/>
                <a:ea typeface="Verdana" panose="020B0604030504040204" pitchFamily="34" charset="0"/>
                <a:cs typeface="Times New Roman" panose="02020603050405020304" pitchFamily="18" charset="0"/>
              </a:rPr>
              <a:t> year-to-year comparisons provide insight into trends as well as inconsistencies. </a:t>
            </a:r>
            <a:r>
              <a:rPr lang="en-US" sz="1200" dirty="0">
                <a:latin typeface="Verdana" panose="020B0604030504040204" pitchFamily="34" charset="0"/>
                <a:ea typeface="Verdana" panose="020B0604030504040204" pitchFamily="34" charset="0"/>
                <a:cs typeface="Times New Roman" panose="02020603050405020304" pitchFamily="18" charset="0"/>
              </a:rPr>
              <a:t>W</a:t>
            </a:r>
            <a:r>
              <a:rPr lang="en-US" sz="1200" dirty="0">
                <a:effectLst/>
                <a:latin typeface="Verdana" panose="020B0604030504040204" pitchFamily="34" charset="0"/>
                <a:ea typeface="Verdana" panose="020B0604030504040204" pitchFamily="34" charset="0"/>
                <a:cs typeface="Times New Roman" panose="02020603050405020304" pitchFamily="18" charset="0"/>
              </a:rPr>
              <a:t>e ensure completeness by auditing for missing variables. Another aspect of our required documentation is to request justifications for insufficient responses which can also included any necessary clarifications either through emails or further explanations via a phone call. The </a:t>
            </a:r>
            <a:r>
              <a:rPr lang="en-US" sz="1200" dirty="0">
                <a:latin typeface="Verdana" panose="020B0604030504040204" pitchFamily="34" charset="0"/>
                <a:ea typeface="Verdana" panose="020B0604030504040204" pitchFamily="34" charset="0"/>
                <a:cs typeface="Times New Roman" panose="02020603050405020304" pitchFamily="18" charset="0"/>
              </a:rPr>
              <a:t>final component of our process is maintaining a t</a:t>
            </a:r>
            <a:r>
              <a:rPr lang="en-US" sz="1200" dirty="0">
                <a:effectLst/>
                <a:latin typeface="Verdana" panose="020B0604030504040204" pitchFamily="34" charset="0"/>
                <a:ea typeface="Verdana" panose="020B0604030504040204" pitchFamily="34" charset="0"/>
                <a:cs typeface="Times New Roman" panose="02020603050405020304" pitchFamily="18" charset="0"/>
              </a:rPr>
              <a:t>imely</a:t>
            </a:r>
            <a:r>
              <a:rPr lang="en-US" sz="1200" dirty="0">
                <a:latin typeface="Verdana" panose="020B0604030504040204" pitchFamily="34" charset="0"/>
                <a:ea typeface="Verdana" panose="020B0604030504040204" pitchFamily="34" charset="0"/>
                <a:cs typeface="Times New Roman" panose="02020603050405020304" pitchFamily="18" charset="0"/>
              </a:rPr>
              <a:t> reporting period. Our recommendation is to be aware and provide all r</a:t>
            </a:r>
            <a:r>
              <a:rPr lang="en-US" sz="1200" dirty="0">
                <a:effectLst/>
                <a:latin typeface="Verdana" panose="020B0604030504040204" pitchFamily="34" charset="0"/>
                <a:ea typeface="Verdana" panose="020B0604030504040204" pitchFamily="34" charset="0"/>
                <a:cs typeface="Times New Roman" panose="02020603050405020304" pitchFamily="18" charset="0"/>
              </a:rPr>
              <a:t>esponses to HSU when designated information is requested. Acknowledging and adhering to the reporting deadline ensures </a:t>
            </a:r>
            <a:r>
              <a:rPr lang="en-US" sz="1200" dirty="0">
                <a:latin typeface="Verdana" panose="020B0604030504040204" pitchFamily="34" charset="0"/>
                <a:ea typeface="Verdana" panose="020B0604030504040204" pitchFamily="34" charset="0"/>
                <a:cs typeface="Times New Roman" panose="02020603050405020304" pitchFamily="18" charset="0"/>
              </a:rPr>
              <a:t>smoother </a:t>
            </a:r>
            <a:r>
              <a:rPr lang="en-US" sz="1200" dirty="0">
                <a:effectLst/>
                <a:latin typeface="Verdana" panose="020B0604030504040204" pitchFamily="34" charset="0"/>
                <a:ea typeface="Verdana" panose="020B0604030504040204" pitchFamily="34" charset="0"/>
                <a:cs typeface="Times New Roman" panose="02020603050405020304" pitchFamily="18" charset="0"/>
              </a:rPr>
              <a:t>processes and minimizes any confusion. Lastly and most importantly, abiding by the statute rules and remaining compliant aids in avoiding fees for late or non-reporters which are set by the Attorney General and Comptroller’s offices.</a:t>
            </a:r>
          </a:p>
          <a:p>
            <a:endParaRPr lang="en-US" dirty="0"/>
          </a:p>
        </p:txBody>
      </p:sp>
      <p:sp>
        <p:nvSpPr>
          <p:cNvPr id="4" name="Slide Number Placeholder 3"/>
          <p:cNvSpPr>
            <a:spLocks noGrp="1"/>
          </p:cNvSpPr>
          <p:nvPr>
            <p:ph type="sldNum" sz="quarter" idx="5"/>
          </p:nvPr>
        </p:nvSpPr>
        <p:spPr/>
        <p:txBody>
          <a:bodyPr/>
          <a:lstStyle/>
          <a:p>
            <a:fld id="{CCA51D14-0B86-48E7-93B2-4542D02DA965}" type="slidenum">
              <a:rPr lang="en-US" smtClean="0"/>
              <a:t>9</a:t>
            </a:fld>
            <a:endParaRPr lang="en-US"/>
          </a:p>
        </p:txBody>
      </p:sp>
    </p:spTree>
    <p:extLst>
      <p:ext uri="{BB962C8B-B14F-4D97-AF65-F5344CB8AC3E}">
        <p14:creationId xmlns:p14="http://schemas.microsoft.com/office/powerpoint/2010/main" val="462250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Layout">
    <p:bg>
      <p:bgPr>
        <a:gradFill>
          <a:gsLst>
            <a:gs pos="0">
              <a:srgbClr val="556A7E"/>
            </a:gs>
            <a:gs pos="35000">
              <a:srgbClr val="556A7E"/>
            </a:gs>
            <a:gs pos="100000">
              <a:srgbClr val="333333"/>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title="&quot;&quot;">
            <a:extLst>
              <a:ext uri="{FF2B5EF4-FFF2-40B4-BE49-F238E27FC236}">
                <a16:creationId xmlns:a16="http://schemas.microsoft.com/office/drawing/2014/main" id="{DE3F76AE-A06E-4432-81ED-28CBF6FB1A98}"/>
              </a:ext>
            </a:extLst>
          </p:cNvPr>
          <p:cNvSpPr>
            <a:spLocks noGrp="1"/>
          </p:cNvSpPr>
          <p:nvPr>
            <p:ph type="title" hasCustomPrompt="1"/>
          </p:nvPr>
        </p:nvSpPr>
        <p:spPr>
          <a:xfrm>
            <a:off x="831850" y="1762297"/>
            <a:ext cx="10515600" cy="1971503"/>
          </a:xfrm>
          <a:ln w="63500">
            <a:solidFill>
              <a:schemeClr val="bg1"/>
            </a:solidFill>
          </a:ln>
        </p:spPr>
        <p:txBody>
          <a:bodyPr anchor="ctr" anchorCtr="0">
            <a:normAutofit/>
          </a:bodyPr>
          <a:lstStyle>
            <a:lvl1pPr algn="ctr">
              <a:defRPr sz="6600" b="1">
                <a:solidFill>
                  <a:schemeClr val="bg1"/>
                </a:solidFill>
                <a:latin typeface="+mn-lt"/>
              </a:defRPr>
            </a:lvl1pPr>
          </a:lstStyle>
          <a:p>
            <a:r>
              <a:rPr lang="en-US" dirty="0"/>
              <a:t>CLICK TO EDIT MASTER TITLE SLIDE	</a:t>
            </a:r>
          </a:p>
        </p:txBody>
      </p:sp>
      <p:sp>
        <p:nvSpPr>
          <p:cNvPr id="3" name="Text Placeholder 2">
            <a:extLst>
              <a:ext uri="{FF2B5EF4-FFF2-40B4-BE49-F238E27FC236}">
                <a16:creationId xmlns:a16="http://schemas.microsoft.com/office/drawing/2014/main" id="{D09E720B-E25C-49B3-978B-6706735DDA41}"/>
              </a:ext>
            </a:extLst>
          </p:cNvPr>
          <p:cNvSpPr>
            <a:spLocks noGrp="1"/>
          </p:cNvSpPr>
          <p:nvPr>
            <p:ph type="body" idx="1"/>
          </p:nvPr>
        </p:nvSpPr>
        <p:spPr>
          <a:xfrm>
            <a:off x="838200" y="3887609"/>
            <a:ext cx="10515600" cy="544878"/>
          </a:xfrm>
        </p:spPr>
        <p:txBody>
          <a:bodyPr>
            <a:normAutofit/>
          </a:bodyPr>
          <a:lstStyle>
            <a:lvl1pPr marL="0" indent="0" algn="ctr">
              <a:buNone/>
              <a:defRPr sz="32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Text Placeholder 5">
            <a:extLst>
              <a:ext uri="{FF2B5EF4-FFF2-40B4-BE49-F238E27FC236}">
                <a16:creationId xmlns:a16="http://schemas.microsoft.com/office/drawing/2014/main" id="{DBBC5130-6735-419A-B1B8-C36EA21FC405}"/>
              </a:ext>
            </a:extLst>
          </p:cNvPr>
          <p:cNvSpPr>
            <a:spLocks noGrp="1"/>
          </p:cNvSpPr>
          <p:nvPr>
            <p:ph type="body" sz="quarter" idx="10" hasCustomPrompt="1"/>
          </p:nvPr>
        </p:nvSpPr>
        <p:spPr>
          <a:xfrm>
            <a:off x="838200" y="4432300"/>
            <a:ext cx="10509250" cy="727075"/>
          </a:xfrm>
        </p:spPr>
        <p:txBody>
          <a:bodyPr>
            <a:normAutofit/>
          </a:bodyPr>
          <a:lstStyle>
            <a:lvl1pPr marL="0" indent="0" algn="ctr">
              <a:buNone/>
              <a:defRPr sz="1800" b="1">
                <a:solidFill>
                  <a:schemeClr val="bg1"/>
                </a:solidFill>
              </a:defRPr>
            </a:lvl1pPr>
          </a:lstStyle>
          <a:p>
            <a:pPr lvl="0"/>
            <a:r>
              <a:rPr lang="en-US" dirty="0"/>
              <a:t>Presenter</a:t>
            </a:r>
          </a:p>
        </p:txBody>
      </p:sp>
      <p:cxnSp>
        <p:nvCxnSpPr>
          <p:cNvPr id="10" name="Straight Connector 22" title="&quot; &quot;">
            <a:extLst>
              <a:ext uri="{FF2B5EF4-FFF2-40B4-BE49-F238E27FC236}">
                <a16:creationId xmlns:a16="http://schemas.microsoft.com/office/drawing/2014/main" id="{C518FDB4-615D-4BD8-B84D-E2866EE4D7D0}"/>
              </a:ext>
            </a:extLst>
          </p:cNvPr>
          <p:cNvCxnSpPr>
            <a:cxnSpLocks noChangeShapeType="1"/>
          </p:cNvCxnSpPr>
          <p:nvPr userDrawn="1"/>
        </p:nvCxnSpPr>
        <p:spPr bwMode="auto">
          <a:xfrm>
            <a:off x="0" y="161925"/>
            <a:ext cx="12192000" cy="0"/>
          </a:xfrm>
          <a:prstGeom prst="line">
            <a:avLst/>
          </a:prstGeom>
          <a:ln w="762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4235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E3493D-3AC6-45EE-B19D-FE79522375D9}"/>
              </a:ext>
            </a:extLst>
          </p:cNvPr>
          <p:cNvSpPr>
            <a:spLocks noGrp="1"/>
          </p:cNvSpPr>
          <p:nvPr>
            <p:ph type="dt" sz="half" idx="10"/>
          </p:nvPr>
        </p:nvSpPr>
        <p:spPr/>
        <p:txBody>
          <a:bodyPr/>
          <a:lstStyle/>
          <a:p>
            <a:fld id="{DE9FCCAD-7EC3-41F9-AF25-DBEBDFD2D03C}" type="datetimeFigureOut">
              <a:rPr lang="en-US" smtClean="0"/>
              <a:t>6/3/2024</a:t>
            </a:fld>
            <a:endParaRPr lang="en-US"/>
          </a:p>
        </p:txBody>
      </p:sp>
      <p:sp>
        <p:nvSpPr>
          <p:cNvPr id="3" name="Footer Placeholder 2">
            <a:extLst>
              <a:ext uri="{FF2B5EF4-FFF2-40B4-BE49-F238E27FC236}">
                <a16:creationId xmlns:a16="http://schemas.microsoft.com/office/drawing/2014/main" id="{662C2881-EB4F-4F07-A241-DA76ABA607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32DF5A-775D-4FC2-9C23-B06497E48DCB}"/>
              </a:ext>
            </a:extLst>
          </p:cNvPr>
          <p:cNvSpPr>
            <a:spLocks noGrp="1"/>
          </p:cNvSpPr>
          <p:nvPr>
            <p:ph type="sldNum" sz="quarter" idx="12"/>
          </p:nvPr>
        </p:nvSpPr>
        <p:spPr/>
        <p:txBody>
          <a:bodyPr/>
          <a:lstStyle/>
          <a:p>
            <a:fld id="{2AF131E7-C65A-4205-BD59-AD27FEB0E13B}" type="slidenum">
              <a:rPr lang="en-US" smtClean="0"/>
              <a:t>‹#›</a:t>
            </a:fld>
            <a:endParaRPr lang="en-US"/>
          </a:p>
        </p:txBody>
      </p:sp>
    </p:spTree>
    <p:extLst>
      <p:ext uri="{BB962C8B-B14F-4D97-AF65-F5344CB8AC3E}">
        <p14:creationId xmlns:p14="http://schemas.microsoft.com/office/powerpoint/2010/main" val="2700580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AC3F-E8C3-47D6-9C29-15820A7AE7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C4D5C3B-0D78-4F4C-9165-AB9D4B0FCC8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3CBE6E-823D-4EB4-82C4-38F5D4B08BED}"/>
              </a:ext>
            </a:extLst>
          </p:cNvPr>
          <p:cNvSpPr>
            <a:spLocks noGrp="1"/>
          </p:cNvSpPr>
          <p:nvPr>
            <p:ph type="dt" sz="half" idx="10"/>
          </p:nvPr>
        </p:nvSpPr>
        <p:spPr/>
        <p:txBody>
          <a:bodyPr/>
          <a:lstStyle/>
          <a:p>
            <a:fld id="{DE9FCCAD-7EC3-41F9-AF25-DBEBDFD2D03C}" type="datetimeFigureOut">
              <a:rPr lang="en-US" smtClean="0"/>
              <a:t>6/3/2024</a:t>
            </a:fld>
            <a:endParaRPr lang="en-US"/>
          </a:p>
        </p:txBody>
      </p:sp>
      <p:sp>
        <p:nvSpPr>
          <p:cNvPr id="5" name="Footer Placeholder 4">
            <a:extLst>
              <a:ext uri="{FF2B5EF4-FFF2-40B4-BE49-F238E27FC236}">
                <a16:creationId xmlns:a16="http://schemas.microsoft.com/office/drawing/2014/main" id="{D7253706-2B1F-4D77-B1DA-92FFBBA74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A7F56-5FD6-4829-A5D1-8D275B647B90}"/>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7" name="Pentagon 9" title="&quot;&quot;">
            <a:extLst>
              <a:ext uri="{FF2B5EF4-FFF2-40B4-BE49-F238E27FC236}">
                <a16:creationId xmlns:a16="http://schemas.microsoft.com/office/drawing/2014/main" id="{7CC38CDD-64DC-4DFD-A53D-533ECED83431}"/>
              </a:ext>
            </a:extLst>
          </p:cNvPr>
          <p:cNvSpPr/>
          <p:nvPr userDrawn="1"/>
        </p:nvSpPr>
        <p:spPr>
          <a:xfrm>
            <a:off x="0" y="1696611"/>
            <a:ext cx="6581872"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Tree>
    <p:extLst>
      <p:ext uri="{BB962C8B-B14F-4D97-AF65-F5344CB8AC3E}">
        <p14:creationId xmlns:p14="http://schemas.microsoft.com/office/powerpoint/2010/main" val="3550571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SHS Logo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26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97C08E-E5FC-4F14-993F-305CF8A4FD80}"/>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61A4A68-A372-48AB-B631-1614C79BF8C9}"/>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8" name="Title 7">
            <a:extLst>
              <a:ext uri="{FF2B5EF4-FFF2-40B4-BE49-F238E27FC236}">
                <a16:creationId xmlns:a16="http://schemas.microsoft.com/office/drawing/2014/main" id="{26A655AA-EB69-4406-B886-8905A4234876}"/>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452605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B89CE3-59F3-4862-823A-0FEB939B00F0}"/>
              </a:ext>
            </a:extLst>
          </p:cNvPr>
          <p:cNvSpPr>
            <a:spLocks noGrp="1"/>
          </p:cNvSpPr>
          <p:nvPr>
            <p:ph sz="half" idx="1"/>
          </p:nvPr>
        </p:nvSpPr>
        <p:spPr>
          <a:xfrm>
            <a:off x="2405863" y="1825625"/>
            <a:ext cx="4344072"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80462D6-05EC-42BC-90B3-E1244B68257D}"/>
              </a:ext>
            </a:extLst>
          </p:cNvPr>
          <p:cNvSpPr>
            <a:spLocks noGrp="1"/>
          </p:cNvSpPr>
          <p:nvPr>
            <p:ph sz="half" idx="2"/>
          </p:nvPr>
        </p:nvSpPr>
        <p:spPr>
          <a:xfrm>
            <a:off x="7009728" y="1825625"/>
            <a:ext cx="434407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F6FFCB7-78F2-42A0-B3F8-7C78139E98F4}"/>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5" name="Title 4">
            <a:extLst>
              <a:ext uri="{FF2B5EF4-FFF2-40B4-BE49-F238E27FC236}">
                <a16:creationId xmlns:a16="http://schemas.microsoft.com/office/drawing/2014/main" id="{4244305F-9E51-4C97-993B-6CFA7BD879EF}"/>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358169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2FF2B2-B59F-4D5B-A313-235F016BE53D}"/>
              </a:ext>
            </a:extLst>
          </p:cNvPr>
          <p:cNvSpPr>
            <a:spLocks noGrp="1"/>
          </p:cNvSpPr>
          <p:nvPr>
            <p:ph type="body" idx="1"/>
          </p:nvPr>
        </p:nvSpPr>
        <p:spPr>
          <a:xfrm>
            <a:off x="2327564" y="1857375"/>
            <a:ext cx="4405946"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57BA152-9EDA-4028-9FB3-1B5DFCFAC5D3}"/>
              </a:ext>
            </a:extLst>
          </p:cNvPr>
          <p:cNvSpPr>
            <a:spLocks noGrp="1"/>
          </p:cNvSpPr>
          <p:nvPr>
            <p:ph sz="half" idx="2"/>
          </p:nvPr>
        </p:nvSpPr>
        <p:spPr>
          <a:xfrm>
            <a:off x="2327563" y="2505075"/>
            <a:ext cx="440594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FFF0849-E536-4C9C-A18E-53D9F5C3EF33}"/>
              </a:ext>
            </a:extLst>
          </p:cNvPr>
          <p:cNvSpPr>
            <a:spLocks noGrp="1"/>
          </p:cNvSpPr>
          <p:nvPr>
            <p:ph type="body" sz="quarter" idx="3"/>
          </p:nvPr>
        </p:nvSpPr>
        <p:spPr>
          <a:xfrm>
            <a:off x="6949440" y="1857375"/>
            <a:ext cx="4405948"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8BC04F7-725C-41F9-A8AE-514B613376BE}"/>
              </a:ext>
            </a:extLst>
          </p:cNvPr>
          <p:cNvSpPr>
            <a:spLocks noGrp="1"/>
          </p:cNvSpPr>
          <p:nvPr>
            <p:ph sz="quarter" idx="4"/>
          </p:nvPr>
        </p:nvSpPr>
        <p:spPr>
          <a:xfrm>
            <a:off x="6949440" y="2505075"/>
            <a:ext cx="440594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4B873F2-787E-4D79-B474-995E13D0B43A}"/>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7" name="Title 6">
            <a:extLst>
              <a:ext uri="{FF2B5EF4-FFF2-40B4-BE49-F238E27FC236}">
                <a16:creationId xmlns:a16="http://schemas.microsoft.com/office/drawing/2014/main" id="{2AF102D7-3CF1-4506-A572-0F149F76CDE0}"/>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752106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034204-8D8F-4BBA-A894-01CA67052E85}"/>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3" name="Title 2">
            <a:extLst>
              <a:ext uri="{FF2B5EF4-FFF2-40B4-BE49-F238E27FC236}">
                <a16:creationId xmlns:a16="http://schemas.microsoft.com/office/drawing/2014/main" id="{0A279DC7-45CD-4962-BAF3-9EA0BFF1F55F}"/>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239205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 No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CA0034-A29B-41C8-8050-85AE27DBECD1}"/>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pic>
        <p:nvPicPr>
          <p:cNvPr id="5" name="Picture 4">
            <a:extLst>
              <a:ext uri="{FF2B5EF4-FFF2-40B4-BE49-F238E27FC236}">
                <a16:creationId xmlns:a16="http://schemas.microsoft.com/office/drawing/2014/main" id="{F5D41109-E4E8-4F1B-8F73-C7512A5AFE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51" t="11802" r="75174" b="3720"/>
          <a:stretch/>
        </p:blipFill>
        <p:spPr>
          <a:xfrm>
            <a:off x="1" y="0"/>
            <a:ext cx="2209799" cy="6858000"/>
          </a:xfrm>
          <a:prstGeom prst="rect">
            <a:avLst/>
          </a:prstGeom>
          <a:ln>
            <a:noFill/>
          </a:ln>
        </p:spPr>
      </p:pic>
      <p:sp>
        <p:nvSpPr>
          <p:cNvPr id="6" name="Rectangle 5">
            <a:extLst>
              <a:ext uri="{FF2B5EF4-FFF2-40B4-BE49-F238E27FC236}">
                <a16:creationId xmlns:a16="http://schemas.microsoft.com/office/drawing/2014/main" id="{7B8D643E-9023-4501-A748-7AE3454331FD}"/>
              </a:ext>
            </a:extLst>
          </p:cNvPr>
          <p:cNvSpPr/>
          <p:nvPr userDrawn="1"/>
        </p:nvSpPr>
        <p:spPr>
          <a:xfrm>
            <a:off x="0" y="6647575"/>
            <a:ext cx="2209800" cy="210425"/>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B2DFC1C-47D0-4238-9973-F9E27DC563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5604" y="5289192"/>
            <a:ext cx="1598591" cy="1147959"/>
          </a:xfrm>
          <a:prstGeom prst="rect">
            <a:avLst/>
          </a:prstGeom>
        </p:spPr>
      </p:pic>
      <p:cxnSp>
        <p:nvCxnSpPr>
          <p:cNvPr id="8" name="Straight Connector 22" title="&quot; &quot;">
            <a:extLst>
              <a:ext uri="{FF2B5EF4-FFF2-40B4-BE49-F238E27FC236}">
                <a16:creationId xmlns:a16="http://schemas.microsoft.com/office/drawing/2014/main" id="{D77F26A8-E80E-47FF-A4E8-5DC6A4DF9AED}"/>
              </a:ext>
            </a:extLst>
          </p:cNvPr>
          <p:cNvCxnSpPr>
            <a:cxnSpLocks noChangeShapeType="1"/>
          </p:cNvCxnSpPr>
          <p:nvPr userDrawn="1"/>
        </p:nvCxnSpPr>
        <p:spPr bwMode="auto">
          <a:xfrm>
            <a:off x="1" y="6647575"/>
            <a:ext cx="2209799"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9837F793-1857-4684-9922-D6742A648266}"/>
              </a:ext>
            </a:extLst>
          </p:cNvPr>
          <p:cNvSpPr>
            <a:spLocks noGrp="1"/>
          </p:cNvSpPr>
          <p:nvPr>
            <p:ph sz="quarter" idx="13"/>
          </p:nvPr>
        </p:nvSpPr>
        <p:spPr>
          <a:xfrm>
            <a:off x="2413000" y="409575"/>
            <a:ext cx="9472613" cy="568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2650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CA0034-A29B-41C8-8050-85AE27DBECD1}"/>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pic>
        <p:nvPicPr>
          <p:cNvPr id="5" name="Picture 4">
            <a:extLst>
              <a:ext uri="{FF2B5EF4-FFF2-40B4-BE49-F238E27FC236}">
                <a16:creationId xmlns:a16="http://schemas.microsoft.com/office/drawing/2014/main" id="{F5D41109-E4E8-4F1B-8F73-C7512A5AFE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951" t="11802" r="75174" b="3720"/>
          <a:stretch/>
        </p:blipFill>
        <p:spPr>
          <a:xfrm>
            <a:off x="1" y="0"/>
            <a:ext cx="2209799" cy="6858000"/>
          </a:xfrm>
          <a:prstGeom prst="rect">
            <a:avLst/>
          </a:prstGeom>
          <a:ln>
            <a:noFill/>
          </a:ln>
        </p:spPr>
      </p:pic>
      <p:sp>
        <p:nvSpPr>
          <p:cNvPr id="6" name="Rectangle 5">
            <a:extLst>
              <a:ext uri="{FF2B5EF4-FFF2-40B4-BE49-F238E27FC236}">
                <a16:creationId xmlns:a16="http://schemas.microsoft.com/office/drawing/2014/main" id="{7B8D643E-9023-4501-A748-7AE3454331FD}"/>
              </a:ext>
            </a:extLst>
          </p:cNvPr>
          <p:cNvSpPr/>
          <p:nvPr userDrawn="1"/>
        </p:nvSpPr>
        <p:spPr>
          <a:xfrm>
            <a:off x="0" y="6647575"/>
            <a:ext cx="2209800" cy="210425"/>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B2DFC1C-47D0-4238-9973-F9E27DC563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5604" y="5289192"/>
            <a:ext cx="1598591" cy="1147959"/>
          </a:xfrm>
          <a:prstGeom prst="rect">
            <a:avLst/>
          </a:prstGeom>
        </p:spPr>
      </p:pic>
      <p:cxnSp>
        <p:nvCxnSpPr>
          <p:cNvPr id="8" name="Straight Connector 22" title="&quot; &quot;">
            <a:extLst>
              <a:ext uri="{FF2B5EF4-FFF2-40B4-BE49-F238E27FC236}">
                <a16:creationId xmlns:a16="http://schemas.microsoft.com/office/drawing/2014/main" id="{D77F26A8-E80E-47FF-A4E8-5DC6A4DF9AED}"/>
              </a:ext>
            </a:extLst>
          </p:cNvPr>
          <p:cNvCxnSpPr>
            <a:cxnSpLocks noChangeShapeType="1"/>
          </p:cNvCxnSpPr>
          <p:nvPr userDrawn="1"/>
        </p:nvCxnSpPr>
        <p:spPr bwMode="auto">
          <a:xfrm>
            <a:off x="1" y="6647575"/>
            <a:ext cx="2209799"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0404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22B5D5-FCFF-42FF-AE3D-76CF37FAAABB}"/>
              </a:ext>
            </a:extLst>
          </p:cNvPr>
          <p:cNvSpPr>
            <a:spLocks noGrp="1"/>
          </p:cNvSpPr>
          <p:nvPr>
            <p:ph type="body" sz="half" idx="2"/>
          </p:nvPr>
        </p:nvSpPr>
        <p:spPr>
          <a:xfrm>
            <a:off x="2277890"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a:extLst>
              <a:ext uri="{FF2B5EF4-FFF2-40B4-BE49-F238E27FC236}">
                <a16:creationId xmlns:a16="http://schemas.microsoft.com/office/drawing/2014/main" id="{A6E7AA98-2AF5-4BC2-9262-C4B6AFB91145}"/>
              </a:ext>
            </a:extLst>
          </p:cNvPr>
          <p:cNvSpPr>
            <a:spLocks noGrp="1"/>
          </p:cNvSpPr>
          <p:nvPr>
            <p:ph idx="1"/>
          </p:nvPr>
        </p:nvSpPr>
        <p:spPr>
          <a:xfrm>
            <a:off x="6421784" y="2049463"/>
            <a:ext cx="4932016" cy="3811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8C68D7E-257E-4871-AF53-6BBE721E8728}"/>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5" name="Title 4">
            <a:extLst>
              <a:ext uri="{FF2B5EF4-FFF2-40B4-BE49-F238E27FC236}">
                <a16:creationId xmlns:a16="http://schemas.microsoft.com/office/drawing/2014/main" id="{5A0B201C-AA90-47D5-96C6-0D8499E3684A}"/>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4282732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0">
              <a:srgbClr val="005CB9"/>
            </a:gs>
            <a:gs pos="35000">
              <a:srgbClr val="005CB9"/>
            </a:gs>
            <a:gs pos="100000">
              <a:srgbClr val="1F4E79"/>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Picture 6" title="&quot;&quot;">
            <a:extLst>
              <a:ext uri="{FF2B5EF4-FFF2-40B4-BE49-F238E27FC236}">
                <a16:creationId xmlns:a16="http://schemas.microsoft.com/office/drawing/2014/main" id="{4640CF87-8DF6-4C8B-97AA-9ABBA6BC43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614"/>
          <a:stretch/>
        </p:blipFill>
        <p:spPr>
          <a:xfrm>
            <a:off x="1" y="6014859"/>
            <a:ext cx="12192000" cy="843141"/>
          </a:xfrm>
          <a:prstGeom prst="rect">
            <a:avLst/>
          </a:prstGeom>
          <a:ln>
            <a:noFill/>
          </a:ln>
        </p:spPr>
      </p:pic>
      <p:cxnSp>
        <p:nvCxnSpPr>
          <p:cNvPr id="8" name="Straight Connector 22" title="&quot; &quot;">
            <a:extLst>
              <a:ext uri="{FF2B5EF4-FFF2-40B4-BE49-F238E27FC236}">
                <a16:creationId xmlns:a16="http://schemas.microsoft.com/office/drawing/2014/main" id="{D13F4D1B-EF1A-49B9-B402-0B004EF26F30}"/>
              </a:ext>
            </a:extLst>
          </p:cNvPr>
          <p:cNvCxnSpPr>
            <a:cxnSpLocks noChangeShapeType="1"/>
          </p:cNvCxnSpPr>
          <p:nvPr userDrawn="1"/>
        </p:nvCxnSpPr>
        <p:spPr bwMode="auto">
          <a:xfrm>
            <a:off x="0" y="5997388"/>
            <a:ext cx="12192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pic>
        <p:nvPicPr>
          <p:cNvPr id="9" name="Picture 8" title="Texas Department of State Health Services logo">
            <a:extLst>
              <a:ext uri="{FF2B5EF4-FFF2-40B4-BE49-F238E27FC236}">
                <a16:creationId xmlns:a16="http://schemas.microsoft.com/office/drawing/2014/main" id="{CBA3BA64-CAE0-4BE1-AAB8-D83A5CA4B1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622" y="5979918"/>
            <a:ext cx="3236672" cy="872853"/>
          </a:xfrm>
          <a:prstGeom prst="rect">
            <a:avLst/>
          </a:prstGeom>
        </p:spPr>
      </p:pic>
      <p:sp>
        <p:nvSpPr>
          <p:cNvPr id="2" name="Title 1">
            <a:extLst>
              <a:ext uri="{FF2B5EF4-FFF2-40B4-BE49-F238E27FC236}">
                <a16:creationId xmlns:a16="http://schemas.microsoft.com/office/drawing/2014/main" id="{DE3F76AE-A06E-4432-81ED-28CBF6FB1A98}"/>
              </a:ext>
            </a:extLst>
          </p:cNvPr>
          <p:cNvSpPr>
            <a:spLocks noGrp="1"/>
          </p:cNvSpPr>
          <p:nvPr>
            <p:ph type="title" hasCustomPrompt="1"/>
          </p:nvPr>
        </p:nvSpPr>
        <p:spPr>
          <a:xfrm>
            <a:off x="831850" y="860611"/>
            <a:ext cx="10515600" cy="2873190"/>
          </a:xfrm>
        </p:spPr>
        <p:txBody>
          <a:bodyPr anchor="b"/>
          <a:lstStyle>
            <a:lvl1pPr>
              <a:defRPr sz="6000" b="1">
                <a:solidFill>
                  <a:schemeClr val="bg1"/>
                </a:solidFill>
                <a:latin typeface="+mn-lt"/>
              </a:defRPr>
            </a:lvl1pPr>
          </a:lstStyle>
          <a:p>
            <a:r>
              <a:rPr lang="en-US" dirty="0"/>
              <a:t>CLICK TO EDIT MASTER TITLE SLIDE	</a:t>
            </a:r>
          </a:p>
        </p:txBody>
      </p:sp>
      <p:sp>
        <p:nvSpPr>
          <p:cNvPr id="3" name="Text Placeholder 2">
            <a:extLst>
              <a:ext uri="{FF2B5EF4-FFF2-40B4-BE49-F238E27FC236}">
                <a16:creationId xmlns:a16="http://schemas.microsoft.com/office/drawing/2014/main" id="{D09E720B-E25C-49B3-978B-6706735DDA41}"/>
              </a:ext>
            </a:extLst>
          </p:cNvPr>
          <p:cNvSpPr>
            <a:spLocks noGrp="1"/>
          </p:cNvSpPr>
          <p:nvPr>
            <p:ph type="body" idx="1"/>
          </p:nvPr>
        </p:nvSpPr>
        <p:spPr>
          <a:xfrm>
            <a:off x="838200" y="3887608"/>
            <a:ext cx="10515600" cy="1500187"/>
          </a:xfrm>
        </p:spPr>
        <p:txBody>
          <a:bodyPr/>
          <a:lstStyle>
            <a:lvl1pPr marL="0" indent="0">
              <a:buNone/>
              <a:defRPr sz="2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7D32FE2D-EC07-4B38-9F3D-0808B11B08CC}"/>
              </a:ext>
            </a:extLst>
          </p:cNvPr>
          <p:cNvSpPr>
            <a:spLocks noGrp="1"/>
          </p:cNvSpPr>
          <p:nvPr>
            <p:ph type="ftr" sz="quarter" idx="11"/>
          </p:nvPr>
        </p:nvSpPr>
        <p:spPr>
          <a:xfrm>
            <a:off x="7896225" y="6288648"/>
            <a:ext cx="4114800" cy="365125"/>
          </a:xfrm>
        </p:spPr>
        <p:txBody>
          <a:bodyPr anchor="b" anchorCtr="1"/>
          <a:lstStyle>
            <a:lvl1pPr>
              <a:defRPr sz="1800">
                <a:solidFill>
                  <a:schemeClr val="bg1"/>
                </a:solidFill>
              </a:defRPr>
            </a:lvl1pPr>
          </a:lstStyle>
          <a:p>
            <a:r>
              <a:rPr lang="en-US" dirty="0"/>
              <a:t>Presentation Title</a:t>
            </a:r>
          </a:p>
        </p:txBody>
      </p:sp>
    </p:spTree>
    <p:extLst>
      <p:ext uri="{BB962C8B-B14F-4D97-AF65-F5344CB8AC3E}">
        <p14:creationId xmlns:p14="http://schemas.microsoft.com/office/powerpoint/2010/main" val="3682944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34D9B1-AB0A-4034-96D1-1272B15D79DC}"/>
              </a:ext>
            </a:extLst>
          </p:cNvPr>
          <p:cNvSpPr>
            <a:spLocks noGrp="1"/>
          </p:cNvSpPr>
          <p:nvPr>
            <p:ph type="body" sz="half" idx="2"/>
          </p:nvPr>
        </p:nvSpPr>
        <p:spPr>
          <a:xfrm>
            <a:off x="2286000" y="1894114"/>
            <a:ext cx="4357396" cy="432571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 name="Picture Placeholder 2">
            <a:extLst>
              <a:ext uri="{FF2B5EF4-FFF2-40B4-BE49-F238E27FC236}">
                <a16:creationId xmlns:a16="http://schemas.microsoft.com/office/drawing/2014/main" id="{579CA2B5-7745-4EE4-AA6B-4C04515407BB}"/>
              </a:ext>
            </a:extLst>
          </p:cNvPr>
          <p:cNvSpPr>
            <a:spLocks noGrp="1"/>
          </p:cNvSpPr>
          <p:nvPr>
            <p:ph type="pic" idx="1"/>
          </p:nvPr>
        </p:nvSpPr>
        <p:spPr>
          <a:xfrm>
            <a:off x="6783355" y="1"/>
            <a:ext cx="5408646"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Slide Number Placeholder 6">
            <a:extLst>
              <a:ext uri="{FF2B5EF4-FFF2-40B4-BE49-F238E27FC236}">
                <a16:creationId xmlns:a16="http://schemas.microsoft.com/office/drawing/2014/main" id="{870E3C69-5B65-4D5C-9592-62EF77FDDEAF}"/>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5" name="Title 4">
            <a:extLst>
              <a:ext uri="{FF2B5EF4-FFF2-40B4-BE49-F238E27FC236}">
                <a16:creationId xmlns:a16="http://schemas.microsoft.com/office/drawing/2014/main" id="{5BB432F0-4273-4145-92A4-EE447DB13456}"/>
              </a:ext>
            </a:extLst>
          </p:cNvPr>
          <p:cNvSpPr>
            <a:spLocks noGrp="1"/>
          </p:cNvSpPr>
          <p:nvPr>
            <p:ph type="title"/>
          </p:nvPr>
        </p:nvSpPr>
        <p:spPr>
          <a:xfrm>
            <a:off x="2286000" y="365125"/>
            <a:ext cx="4357397" cy="1325563"/>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158945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79D3D943-9064-4951-B936-9F56B4BCBC3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1C0C536-92FC-4E64-9194-22969EFD7D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CB27D1-BF3D-4ED3-8A08-CC7E8DE907F5}"/>
              </a:ext>
            </a:extLst>
          </p:cNvPr>
          <p:cNvSpPr>
            <a:spLocks noGrp="1"/>
          </p:cNvSpPr>
          <p:nvPr>
            <p:ph type="sldNum" sz="quarter" idx="12"/>
          </p:nvPr>
        </p:nvSpPr>
        <p:spPr>
          <a:xfrm>
            <a:off x="8610600" y="6356350"/>
            <a:ext cx="2743200" cy="365125"/>
          </a:xfrm>
          <a:prstGeom prst="rect">
            <a:avLst/>
          </a:prstGeom>
        </p:spPr>
        <p:txBody>
          <a:bodyPr/>
          <a:lstStyle/>
          <a:p>
            <a:fld id="{21EDE7A0-2A40-4843-A4BA-64BCA4242F6B}" type="slidenum">
              <a:rPr lang="en-US" smtClean="0"/>
              <a:t>‹#›</a:t>
            </a:fld>
            <a:endParaRPr lang="en-US"/>
          </a:p>
        </p:txBody>
      </p:sp>
      <p:sp>
        <p:nvSpPr>
          <p:cNvPr id="8" name="Title 7">
            <a:extLst>
              <a:ext uri="{FF2B5EF4-FFF2-40B4-BE49-F238E27FC236}">
                <a16:creationId xmlns:a16="http://schemas.microsoft.com/office/drawing/2014/main" id="{D19A5C61-4DCC-422D-B66E-7FA5A8D32E80}"/>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441571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E4B68-0B79-44AD-8CC1-FFCBDF4EF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AB490E-881C-48B0-BCF6-F629AFBAFC4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3854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mp;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F599D-6C02-48E0-8201-93256B595011}"/>
              </a:ext>
            </a:extLst>
          </p:cNvPr>
          <p:cNvSpPr>
            <a:spLocks noGrp="1"/>
          </p:cNvSpPr>
          <p:nvPr>
            <p:ph type="title"/>
          </p:nvPr>
        </p:nvSpPr>
        <p:spPr>
          <a:xfrm>
            <a:off x="838200" y="241300"/>
            <a:ext cx="10515600" cy="1325563"/>
          </a:xfrm>
        </p:spPr>
        <p:txBody>
          <a:bodyPr/>
          <a:lstStyle/>
          <a:p>
            <a:r>
              <a:rPr lang="en-US" dirty="0"/>
              <a:t>Click to edit Master title style</a:t>
            </a:r>
          </a:p>
        </p:txBody>
      </p:sp>
      <p:sp>
        <p:nvSpPr>
          <p:cNvPr id="7" name="Text Placeholder 6">
            <a:extLst>
              <a:ext uri="{FF2B5EF4-FFF2-40B4-BE49-F238E27FC236}">
                <a16:creationId xmlns:a16="http://schemas.microsoft.com/office/drawing/2014/main" id="{0AEDC7E3-DEC9-4498-81FE-201C83A126DE}"/>
              </a:ext>
            </a:extLst>
          </p:cNvPr>
          <p:cNvSpPr>
            <a:spLocks noGrp="1"/>
          </p:cNvSpPr>
          <p:nvPr>
            <p:ph type="body" sz="quarter" idx="10"/>
          </p:nvPr>
        </p:nvSpPr>
        <p:spPr>
          <a:xfrm>
            <a:off x="838200" y="1690688"/>
            <a:ext cx="5257800" cy="472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9E24D776-7FA7-4215-BC62-AA2523B364B6}"/>
              </a:ext>
            </a:extLst>
          </p:cNvPr>
          <p:cNvSpPr>
            <a:spLocks noGrp="1"/>
          </p:cNvSpPr>
          <p:nvPr>
            <p:ph type="pic" sz="quarter" idx="11"/>
          </p:nvPr>
        </p:nvSpPr>
        <p:spPr>
          <a:xfrm>
            <a:off x="6096000" y="1566863"/>
            <a:ext cx="6096000" cy="5068889"/>
          </a:xfrm>
        </p:spPr>
        <p:txBody>
          <a:bodyPr/>
          <a:lstStyle/>
          <a:p>
            <a:endParaRPr lang="en-US" dirty="0"/>
          </a:p>
          <a:p>
            <a:endParaRPr lang="en-US" dirty="0"/>
          </a:p>
          <a:p>
            <a:endParaRPr lang="en-US" dirty="0"/>
          </a:p>
          <a:p>
            <a:r>
              <a:rPr lang="en-US" dirty="0"/>
              <a:t>Picture</a:t>
            </a:r>
          </a:p>
        </p:txBody>
      </p:sp>
    </p:spTree>
    <p:extLst>
      <p:ext uri="{BB962C8B-B14F-4D97-AF65-F5344CB8AC3E}">
        <p14:creationId xmlns:p14="http://schemas.microsoft.com/office/powerpoint/2010/main" val="1631405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BD1ED-4C0D-4577-AED5-A0A39410D29D}"/>
              </a:ext>
            </a:extLst>
          </p:cNvPr>
          <p:cNvSpPr>
            <a:spLocks noGrp="1"/>
          </p:cNvSpPr>
          <p:nvPr>
            <p:ph type="title"/>
          </p:nvPr>
        </p:nvSpPr>
        <p:spPr>
          <a:xfrm>
            <a:off x="838200" y="22225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2053BCD-2F54-4A0A-9404-EB4BA9A7C6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CE411C-1F59-47D8-A553-7FD149C1CA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508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27750-E989-42E1-85EA-B283ABB8F43F}"/>
              </a:ext>
            </a:extLst>
          </p:cNvPr>
          <p:cNvSpPr>
            <a:spLocks noGrp="1"/>
          </p:cNvSpPr>
          <p:nvPr>
            <p:ph type="title"/>
          </p:nvPr>
        </p:nvSpPr>
        <p:spPr>
          <a:xfrm>
            <a:off x="862014" y="27225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03CE5D-AEFD-4304-8BB8-521B2A47521B}"/>
              </a:ext>
            </a:extLst>
          </p:cNvPr>
          <p:cNvSpPr>
            <a:spLocks noGrp="1"/>
          </p:cNvSpPr>
          <p:nvPr>
            <p:ph type="body" idx="1"/>
          </p:nvPr>
        </p:nvSpPr>
        <p:spPr>
          <a:xfrm>
            <a:off x="86201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116F4435-131E-4F88-9269-C3FA6101F249}"/>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D8856AE-F49A-4C80-83E3-EC3B15C0D2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6D8EA7-F412-47B2-90FD-7A9C9762B2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DBA92D-FCC2-48A1-8A3D-C92BCE8BE6E9}"/>
              </a:ext>
            </a:extLst>
          </p:cNvPr>
          <p:cNvSpPr>
            <a:spLocks noGrp="1"/>
          </p:cNvSpPr>
          <p:nvPr>
            <p:ph type="dt" sz="half" idx="10"/>
          </p:nvPr>
        </p:nvSpPr>
        <p:spPr/>
        <p:txBody>
          <a:bodyPr/>
          <a:lstStyle/>
          <a:p>
            <a:fld id="{5205D06A-407B-46FA-A0EC-F072866C22BF}" type="datetimeFigureOut">
              <a:rPr lang="en-US" smtClean="0"/>
              <a:t>6/3/2024</a:t>
            </a:fld>
            <a:endParaRPr lang="en-US"/>
          </a:p>
        </p:txBody>
      </p:sp>
      <p:sp>
        <p:nvSpPr>
          <p:cNvPr id="8" name="Footer Placeholder 7">
            <a:extLst>
              <a:ext uri="{FF2B5EF4-FFF2-40B4-BE49-F238E27FC236}">
                <a16:creationId xmlns:a16="http://schemas.microsoft.com/office/drawing/2014/main" id="{DF6F68FA-2583-4B95-8D25-580645123F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5FE495-09D8-428E-9C45-A3BF074E9950}"/>
              </a:ext>
            </a:extLst>
          </p:cNvPr>
          <p:cNvSpPr>
            <a:spLocks noGrp="1"/>
          </p:cNvSpPr>
          <p:nvPr>
            <p:ph type="sldNum" sz="quarter" idx="12"/>
          </p:nvPr>
        </p:nvSpPr>
        <p:spPr/>
        <p:txBody>
          <a:bodyPr/>
          <a:lstStyle/>
          <a:p>
            <a:fld id="{6B6B54E4-5A71-4511-84E9-33A1CA2A9EE3}" type="slidenum">
              <a:rPr lang="en-US" smtClean="0"/>
              <a:t>‹#›</a:t>
            </a:fld>
            <a:endParaRPr lang="en-US"/>
          </a:p>
        </p:txBody>
      </p:sp>
    </p:spTree>
    <p:extLst>
      <p:ext uri="{BB962C8B-B14F-4D97-AF65-F5344CB8AC3E}">
        <p14:creationId xmlns:p14="http://schemas.microsoft.com/office/powerpoint/2010/main" val="2289525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4814-3467-4D26-BFFF-52A18F78E6CD}"/>
              </a:ext>
            </a:extLst>
          </p:cNvPr>
          <p:cNvSpPr>
            <a:spLocks noGrp="1"/>
          </p:cNvSpPr>
          <p:nvPr>
            <p:ph type="title"/>
          </p:nvPr>
        </p:nvSpPr>
        <p:spPr>
          <a:xfrm>
            <a:off x="225727" y="241357"/>
            <a:ext cx="10515600" cy="1325563"/>
          </a:xfrm>
        </p:spPr>
        <p:txBody>
          <a:bodyPr/>
          <a:lstStyle/>
          <a:p>
            <a:r>
              <a:rPr lang="en-US"/>
              <a:t>Click to edit Master title style</a:t>
            </a:r>
          </a:p>
        </p:txBody>
      </p:sp>
    </p:spTree>
    <p:extLst>
      <p:ext uri="{BB962C8B-B14F-4D97-AF65-F5344CB8AC3E}">
        <p14:creationId xmlns:p14="http://schemas.microsoft.com/office/powerpoint/2010/main" val="6775358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879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EC7CC-61B4-4A57-AEC1-6B45BD51729E}"/>
              </a:ext>
            </a:extLst>
          </p:cNvPr>
          <p:cNvSpPr>
            <a:spLocks noGrp="1"/>
          </p:cNvSpPr>
          <p:nvPr>
            <p:ph type="title"/>
          </p:nvPr>
        </p:nvSpPr>
        <p:spPr>
          <a:xfrm>
            <a:off x="839788" y="457200"/>
            <a:ext cx="3932237" cy="876300"/>
          </a:xfr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A7D82634-C662-4D30-A456-A3C406D01D5E}"/>
              </a:ext>
            </a:extLst>
          </p:cNvPr>
          <p:cNvSpPr>
            <a:spLocks noGrp="1"/>
          </p:cNvSpPr>
          <p:nvPr>
            <p:ph type="body" sz="half" idx="2"/>
          </p:nvPr>
        </p:nvSpPr>
        <p:spPr>
          <a:xfrm>
            <a:off x="839788" y="1446213"/>
            <a:ext cx="3932237" cy="44227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a:extLst>
              <a:ext uri="{FF2B5EF4-FFF2-40B4-BE49-F238E27FC236}">
                <a16:creationId xmlns:a16="http://schemas.microsoft.com/office/drawing/2014/main" id="{9CAE74DC-C2C7-43A6-BBF0-AF07DE2D00D1}"/>
              </a:ext>
            </a:extLst>
          </p:cNvPr>
          <p:cNvSpPr>
            <a:spLocks noGrp="1"/>
          </p:cNvSpPr>
          <p:nvPr>
            <p:ph idx="1"/>
          </p:nvPr>
        </p:nvSpPr>
        <p:spPr>
          <a:xfrm>
            <a:off x="5183188" y="1438275"/>
            <a:ext cx="6172200" cy="4422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7853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3E45-7DCB-43D9-A8F6-F996162C191E}"/>
              </a:ext>
            </a:extLst>
          </p:cNvPr>
          <p:cNvSpPr>
            <a:spLocks noGrp="1"/>
          </p:cNvSpPr>
          <p:nvPr>
            <p:ph type="title"/>
          </p:nvPr>
        </p:nvSpPr>
        <p:spPr>
          <a:xfrm>
            <a:off x="839788" y="457200"/>
            <a:ext cx="3932237" cy="8763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AA0EF7B0-00F0-41BA-B6CA-13DBCA778AAB}"/>
              </a:ext>
            </a:extLst>
          </p:cNvPr>
          <p:cNvSpPr>
            <a:spLocks noGrp="1"/>
          </p:cNvSpPr>
          <p:nvPr>
            <p:ph type="body" sz="half" idx="2"/>
          </p:nvPr>
        </p:nvSpPr>
        <p:spPr>
          <a:xfrm>
            <a:off x="839788" y="18288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3" name="Picture Placeholder 2">
            <a:extLst>
              <a:ext uri="{FF2B5EF4-FFF2-40B4-BE49-F238E27FC236}">
                <a16:creationId xmlns:a16="http://schemas.microsoft.com/office/drawing/2014/main" id="{A0F4763C-A6AC-4FC2-9B24-1D1A4CF76625}"/>
              </a:ext>
            </a:extLst>
          </p:cNvPr>
          <p:cNvSpPr>
            <a:spLocks noGrp="1"/>
          </p:cNvSpPr>
          <p:nvPr>
            <p:ph type="pic" idx="1"/>
          </p:nvPr>
        </p:nvSpPr>
        <p:spPr>
          <a:xfrm>
            <a:off x="5180012" y="16097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679382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mp; Pic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BD5-C31F-46EC-9CD3-DED924A08517}"/>
              </a:ext>
            </a:extLst>
          </p:cNvPr>
          <p:cNvSpPr>
            <a:spLocks noGrp="1"/>
          </p:cNvSpPr>
          <p:nvPr>
            <p:ph type="title"/>
          </p:nvPr>
        </p:nvSpPr>
        <p:spPr>
          <a:xfrm>
            <a:off x="838200" y="365125"/>
            <a:ext cx="5181600" cy="1108807"/>
          </a:xfrm>
        </p:spPr>
        <p:txBody>
          <a:bodyPr/>
          <a:lstStyle>
            <a:lvl1pPr>
              <a:defRPr b="1">
                <a:solidFill>
                  <a:srgbClr val="003087"/>
                </a:solidFill>
                <a:latin typeface="+mn-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CB133A63-C708-47BD-ACF4-8B6CB2BD3D06}"/>
              </a:ext>
            </a:extLst>
          </p:cNvPr>
          <p:cNvSpPr>
            <a:spLocks noGrp="1"/>
          </p:cNvSpPr>
          <p:nvPr>
            <p:ph type="subTitle" idx="13"/>
          </p:nvPr>
        </p:nvSpPr>
        <p:spPr>
          <a:xfrm>
            <a:off x="838200" y="1473932"/>
            <a:ext cx="5181600" cy="408005"/>
          </a:xfrm>
        </p:spPr>
        <p:txBody>
          <a:bodyPr/>
          <a:lstStyle>
            <a:lvl1pPr marL="0" indent="0" algn="l">
              <a:buNone/>
              <a:defRPr sz="2400" b="1">
                <a:solidFill>
                  <a:srgbClr val="3F57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 name="Content Placeholder 2">
            <a:extLst>
              <a:ext uri="{FF2B5EF4-FFF2-40B4-BE49-F238E27FC236}">
                <a16:creationId xmlns:a16="http://schemas.microsoft.com/office/drawing/2014/main" id="{C9FC7437-CEE2-4D3D-ABFF-BA414C9612E1}"/>
              </a:ext>
            </a:extLst>
          </p:cNvPr>
          <p:cNvSpPr>
            <a:spLocks noGrp="1"/>
          </p:cNvSpPr>
          <p:nvPr>
            <p:ph sz="half" idx="1"/>
          </p:nvPr>
        </p:nvSpPr>
        <p:spPr>
          <a:xfrm>
            <a:off x="838200" y="2202023"/>
            <a:ext cx="5181600" cy="397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a:extLst>
              <a:ext uri="{FF2B5EF4-FFF2-40B4-BE49-F238E27FC236}">
                <a16:creationId xmlns:a16="http://schemas.microsoft.com/office/drawing/2014/main" id="{F01F10DD-B56D-4580-8ED0-FA1631DEED4F}"/>
              </a:ext>
            </a:extLst>
          </p:cNvPr>
          <p:cNvSpPr>
            <a:spLocks noGrp="1"/>
          </p:cNvSpPr>
          <p:nvPr>
            <p:ph type="pic" sz="quarter" idx="14"/>
          </p:nvPr>
        </p:nvSpPr>
        <p:spPr>
          <a:xfrm>
            <a:off x="6229350" y="0"/>
            <a:ext cx="5962650" cy="6626578"/>
          </a:xfrm>
        </p:spPr>
        <p:txBody>
          <a:bodyPr/>
          <a:lstStyle/>
          <a:p>
            <a:r>
              <a:rPr lang="en-US"/>
              <a:t>Click icon to add picture</a:t>
            </a:r>
          </a:p>
        </p:txBody>
      </p:sp>
      <p:sp>
        <p:nvSpPr>
          <p:cNvPr id="11" name="Pentagon 9">
            <a:extLst>
              <a:ext uri="{FF2B5EF4-FFF2-40B4-BE49-F238E27FC236}">
                <a16:creationId xmlns:a16="http://schemas.microsoft.com/office/drawing/2014/main" id="{074A4DD4-1876-4878-9EFC-2A372FE3E4E6}"/>
              </a:ext>
            </a:extLst>
          </p:cNvPr>
          <p:cNvSpPr/>
          <p:nvPr userDrawn="1"/>
        </p:nvSpPr>
        <p:spPr>
          <a:xfrm>
            <a:off x="0" y="1881937"/>
            <a:ext cx="6229350"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Tree>
    <p:extLst>
      <p:ext uri="{BB962C8B-B14F-4D97-AF65-F5344CB8AC3E}">
        <p14:creationId xmlns:p14="http://schemas.microsoft.com/office/powerpoint/2010/main" val="3603463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BD5-C31F-46EC-9CD3-DED924A08517}"/>
              </a:ext>
            </a:extLst>
          </p:cNvPr>
          <p:cNvSpPr>
            <a:spLocks noGrp="1"/>
          </p:cNvSpPr>
          <p:nvPr>
            <p:ph type="title"/>
          </p:nvPr>
        </p:nvSpPr>
        <p:spPr>
          <a:xfrm>
            <a:off x="838200" y="365125"/>
            <a:ext cx="5181600" cy="1108807"/>
          </a:xfrm>
        </p:spPr>
        <p:txBody>
          <a:bodyPr/>
          <a:lstStyle>
            <a:lvl1pPr>
              <a:defRPr b="1">
                <a:solidFill>
                  <a:srgbClr val="003087"/>
                </a:solidFill>
                <a:latin typeface="+mn-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CB133A63-C708-47BD-ACF4-8B6CB2BD3D06}"/>
              </a:ext>
            </a:extLst>
          </p:cNvPr>
          <p:cNvSpPr>
            <a:spLocks noGrp="1"/>
          </p:cNvSpPr>
          <p:nvPr>
            <p:ph type="subTitle" idx="13"/>
          </p:nvPr>
        </p:nvSpPr>
        <p:spPr>
          <a:xfrm>
            <a:off x="838200" y="1473932"/>
            <a:ext cx="5181600" cy="408005"/>
          </a:xfrm>
        </p:spPr>
        <p:txBody>
          <a:bodyPr/>
          <a:lstStyle>
            <a:lvl1pPr marL="0" indent="0" algn="l">
              <a:buNone/>
              <a:defRPr sz="2400" b="1">
                <a:solidFill>
                  <a:srgbClr val="3F57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 name="Content Placeholder 2">
            <a:extLst>
              <a:ext uri="{FF2B5EF4-FFF2-40B4-BE49-F238E27FC236}">
                <a16:creationId xmlns:a16="http://schemas.microsoft.com/office/drawing/2014/main" id="{C9FC7437-CEE2-4D3D-ABFF-BA414C9612E1}"/>
              </a:ext>
            </a:extLst>
          </p:cNvPr>
          <p:cNvSpPr>
            <a:spLocks noGrp="1"/>
          </p:cNvSpPr>
          <p:nvPr>
            <p:ph sz="half" idx="1"/>
          </p:nvPr>
        </p:nvSpPr>
        <p:spPr>
          <a:xfrm>
            <a:off x="838200" y="2202023"/>
            <a:ext cx="5181600" cy="397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hart Placeholder 4">
            <a:extLst>
              <a:ext uri="{FF2B5EF4-FFF2-40B4-BE49-F238E27FC236}">
                <a16:creationId xmlns:a16="http://schemas.microsoft.com/office/drawing/2014/main" id="{988DF98B-20B8-4A8B-B42A-3A01690B356B}"/>
              </a:ext>
            </a:extLst>
          </p:cNvPr>
          <p:cNvSpPr>
            <a:spLocks noGrp="1"/>
          </p:cNvSpPr>
          <p:nvPr>
            <p:ph type="chart" sz="quarter" idx="14"/>
          </p:nvPr>
        </p:nvSpPr>
        <p:spPr>
          <a:xfrm>
            <a:off x="6181725" y="365125"/>
            <a:ext cx="5781675" cy="5811838"/>
          </a:xfrm>
        </p:spPr>
        <p:txBody>
          <a:bodyPr/>
          <a:lstStyle/>
          <a:p>
            <a:r>
              <a:rPr lang="en-US"/>
              <a:t>Click icon to add chart</a:t>
            </a:r>
            <a:endParaRPr lang="en-US" dirty="0"/>
          </a:p>
        </p:txBody>
      </p:sp>
      <p:sp>
        <p:nvSpPr>
          <p:cNvPr id="11" name="Pentagon 9">
            <a:extLst>
              <a:ext uri="{FF2B5EF4-FFF2-40B4-BE49-F238E27FC236}">
                <a16:creationId xmlns:a16="http://schemas.microsoft.com/office/drawing/2014/main" id="{074A4DD4-1876-4878-9EFC-2A372FE3E4E6}"/>
              </a:ext>
            </a:extLst>
          </p:cNvPr>
          <p:cNvSpPr/>
          <p:nvPr userDrawn="1"/>
        </p:nvSpPr>
        <p:spPr>
          <a:xfrm>
            <a:off x="0" y="1881937"/>
            <a:ext cx="6181725"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Tree>
    <p:extLst>
      <p:ext uri="{BB962C8B-B14F-4D97-AF65-F5344CB8AC3E}">
        <p14:creationId xmlns:p14="http://schemas.microsoft.com/office/powerpoint/2010/main" val="2222234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BD5-C31F-46EC-9CD3-DED924A08517}"/>
              </a:ext>
            </a:extLst>
          </p:cNvPr>
          <p:cNvSpPr>
            <a:spLocks noGrp="1"/>
          </p:cNvSpPr>
          <p:nvPr>
            <p:ph type="title"/>
          </p:nvPr>
        </p:nvSpPr>
        <p:spPr>
          <a:xfrm>
            <a:off x="838200" y="365125"/>
            <a:ext cx="5181600" cy="1108807"/>
          </a:xfrm>
        </p:spPr>
        <p:txBody>
          <a:bodyPr/>
          <a:lstStyle>
            <a:lvl1pPr>
              <a:defRPr b="1">
                <a:solidFill>
                  <a:srgbClr val="003087"/>
                </a:solidFill>
                <a:latin typeface="+mn-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CB133A63-C708-47BD-ACF4-8B6CB2BD3D06}"/>
              </a:ext>
            </a:extLst>
          </p:cNvPr>
          <p:cNvSpPr>
            <a:spLocks noGrp="1"/>
          </p:cNvSpPr>
          <p:nvPr>
            <p:ph type="subTitle" idx="13"/>
          </p:nvPr>
        </p:nvSpPr>
        <p:spPr>
          <a:xfrm>
            <a:off x="838200" y="1473932"/>
            <a:ext cx="5181600" cy="408005"/>
          </a:xfrm>
        </p:spPr>
        <p:txBody>
          <a:bodyPr/>
          <a:lstStyle>
            <a:lvl1pPr marL="0" indent="0" algn="l">
              <a:buNone/>
              <a:defRPr sz="2400" b="1">
                <a:solidFill>
                  <a:srgbClr val="3F57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 name="Content Placeholder 2">
            <a:extLst>
              <a:ext uri="{FF2B5EF4-FFF2-40B4-BE49-F238E27FC236}">
                <a16:creationId xmlns:a16="http://schemas.microsoft.com/office/drawing/2014/main" id="{C9FC7437-CEE2-4D3D-ABFF-BA414C9612E1}"/>
              </a:ext>
            </a:extLst>
          </p:cNvPr>
          <p:cNvSpPr>
            <a:spLocks noGrp="1"/>
          </p:cNvSpPr>
          <p:nvPr>
            <p:ph sz="half" idx="1"/>
          </p:nvPr>
        </p:nvSpPr>
        <p:spPr>
          <a:xfrm>
            <a:off x="838200" y="2202023"/>
            <a:ext cx="5181600" cy="39749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martArt Placeholder 5">
            <a:extLst>
              <a:ext uri="{FF2B5EF4-FFF2-40B4-BE49-F238E27FC236}">
                <a16:creationId xmlns:a16="http://schemas.microsoft.com/office/drawing/2014/main" id="{93B84CD7-E3DE-4EAD-B020-8FA723115259}"/>
              </a:ext>
            </a:extLst>
          </p:cNvPr>
          <p:cNvSpPr>
            <a:spLocks noGrp="1"/>
          </p:cNvSpPr>
          <p:nvPr>
            <p:ph type="dgm" sz="quarter" idx="14"/>
          </p:nvPr>
        </p:nvSpPr>
        <p:spPr>
          <a:xfrm>
            <a:off x="6191250" y="365124"/>
            <a:ext cx="5899150" cy="5811837"/>
          </a:xfrm>
        </p:spPr>
        <p:txBody>
          <a:bodyPr/>
          <a:lstStyle/>
          <a:p>
            <a:r>
              <a:rPr lang="en-US"/>
              <a:t>Click icon to add SmartArt graphic</a:t>
            </a:r>
          </a:p>
        </p:txBody>
      </p:sp>
      <p:sp>
        <p:nvSpPr>
          <p:cNvPr id="11" name="Pentagon 9" title="&quot;&quot;">
            <a:extLst>
              <a:ext uri="{FF2B5EF4-FFF2-40B4-BE49-F238E27FC236}">
                <a16:creationId xmlns:a16="http://schemas.microsoft.com/office/drawing/2014/main" id="{074A4DD4-1876-4878-9EFC-2A372FE3E4E6}"/>
              </a:ext>
            </a:extLst>
          </p:cNvPr>
          <p:cNvSpPr/>
          <p:nvPr userDrawn="1"/>
        </p:nvSpPr>
        <p:spPr>
          <a:xfrm>
            <a:off x="0" y="1881937"/>
            <a:ext cx="6191250"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Tree>
    <p:extLst>
      <p:ext uri="{BB962C8B-B14F-4D97-AF65-F5344CB8AC3E}">
        <p14:creationId xmlns:p14="http://schemas.microsoft.com/office/powerpoint/2010/main" val="4098674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1F0F69E-33C8-46AD-AFE8-E682F31FDB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DB042E3-8A59-4CF8-BACD-284F3D6047A3}"/>
              </a:ext>
            </a:extLst>
          </p:cNvPr>
          <p:cNvSpPr>
            <a:spLocks noGrp="1"/>
          </p:cNvSpPr>
          <p:nvPr>
            <p:ph type="body" idx="1" hasCustomPrompt="1"/>
          </p:nvPr>
        </p:nvSpPr>
        <p:spPr>
          <a:xfrm>
            <a:off x="839788" y="1681163"/>
            <a:ext cx="5157787" cy="823912"/>
          </a:xfrm>
        </p:spPr>
        <p:txBody>
          <a:bodyPr anchor="b"/>
          <a:lstStyle>
            <a:lvl1pPr marL="0" indent="0">
              <a:buNone/>
              <a:defRPr sz="2400" b="1">
                <a:solidFill>
                  <a:srgbClr val="3F576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Click to edit Master subtitle style</a:t>
            </a:r>
          </a:p>
        </p:txBody>
      </p:sp>
      <p:sp>
        <p:nvSpPr>
          <p:cNvPr id="4" name="Content Placeholder 3">
            <a:extLst>
              <a:ext uri="{FF2B5EF4-FFF2-40B4-BE49-F238E27FC236}">
                <a16:creationId xmlns:a16="http://schemas.microsoft.com/office/drawing/2014/main" id="{43085664-0946-473B-868A-BEEF5B7049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17778-023B-49CB-BE94-DEB9D1F32C95}"/>
              </a:ext>
            </a:extLst>
          </p:cNvPr>
          <p:cNvSpPr>
            <a:spLocks noGrp="1"/>
          </p:cNvSpPr>
          <p:nvPr>
            <p:ph type="body" sz="quarter" idx="3" hasCustomPrompt="1"/>
          </p:nvPr>
        </p:nvSpPr>
        <p:spPr>
          <a:xfrm>
            <a:off x="6172200" y="1681163"/>
            <a:ext cx="5183188" cy="823912"/>
          </a:xfrm>
        </p:spPr>
        <p:txBody>
          <a:bodyPr anchor="b"/>
          <a:lstStyle>
            <a:lvl1pPr marL="0" indent="0">
              <a:buNone/>
              <a:defRPr sz="2400" b="1">
                <a:solidFill>
                  <a:srgbClr val="3F576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Click to edit Master subtitle style</a:t>
            </a:r>
          </a:p>
        </p:txBody>
      </p:sp>
      <p:sp>
        <p:nvSpPr>
          <p:cNvPr id="6" name="Content Placeholder 5">
            <a:extLst>
              <a:ext uri="{FF2B5EF4-FFF2-40B4-BE49-F238E27FC236}">
                <a16:creationId xmlns:a16="http://schemas.microsoft.com/office/drawing/2014/main" id="{D22EBC45-D549-45B7-9284-C4D9BD44FB7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FD8CA6-BCA5-4C41-AE0B-6F8E3F3EF031}"/>
              </a:ext>
            </a:extLst>
          </p:cNvPr>
          <p:cNvSpPr>
            <a:spLocks noGrp="1"/>
          </p:cNvSpPr>
          <p:nvPr>
            <p:ph type="dt" sz="half" idx="10"/>
          </p:nvPr>
        </p:nvSpPr>
        <p:spPr/>
        <p:txBody>
          <a:bodyPr/>
          <a:lstStyle/>
          <a:p>
            <a:fld id="{DE9FCCAD-7EC3-41F9-AF25-DBEBDFD2D03C}" type="datetimeFigureOut">
              <a:rPr lang="en-US" smtClean="0"/>
              <a:t>6/3/2024</a:t>
            </a:fld>
            <a:endParaRPr lang="en-US"/>
          </a:p>
        </p:txBody>
      </p:sp>
      <p:sp>
        <p:nvSpPr>
          <p:cNvPr id="8" name="Footer Placeholder 7">
            <a:extLst>
              <a:ext uri="{FF2B5EF4-FFF2-40B4-BE49-F238E27FC236}">
                <a16:creationId xmlns:a16="http://schemas.microsoft.com/office/drawing/2014/main" id="{0805082F-CA85-447C-980B-AF8AD0CF45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554CB-67B2-405D-AA12-5203EF6BE27B}"/>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10" name="Pentagon 9" title="&quot;&quot;">
            <a:extLst>
              <a:ext uri="{FF2B5EF4-FFF2-40B4-BE49-F238E27FC236}">
                <a16:creationId xmlns:a16="http://schemas.microsoft.com/office/drawing/2014/main" id="{227EE276-2340-47AD-808D-8111F32104A8}"/>
              </a:ext>
            </a:extLst>
          </p:cNvPr>
          <p:cNvSpPr/>
          <p:nvPr userDrawn="1"/>
        </p:nvSpPr>
        <p:spPr>
          <a:xfrm>
            <a:off x="0" y="1633333"/>
            <a:ext cx="6581872"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Tree>
    <p:extLst>
      <p:ext uri="{BB962C8B-B14F-4D97-AF65-F5344CB8AC3E}">
        <p14:creationId xmlns:p14="http://schemas.microsoft.com/office/powerpoint/2010/main" val="1517888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1F0F69E-33C8-46AD-AFE8-E682F31FDB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D6FD8CA6-BCA5-4C41-AE0B-6F8E3F3EF031}"/>
              </a:ext>
            </a:extLst>
          </p:cNvPr>
          <p:cNvSpPr>
            <a:spLocks noGrp="1"/>
          </p:cNvSpPr>
          <p:nvPr>
            <p:ph type="dt" sz="half" idx="10"/>
          </p:nvPr>
        </p:nvSpPr>
        <p:spPr/>
        <p:txBody>
          <a:bodyPr/>
          <a:lstStyle/>
          <a:p>
            <a:fld id="{DE9FCCAD-7EC3-41F9-AF25-DBEBDFD2D03C}" type="datetimeFigureOut">
              <a:rPr lang="en-US" smtClean="0"/>
              <a:t>6/3/2024</a:t>
            </a:fld>
            <a:endParaRPr lang="en-US"/>
          </a:p>
        </p:txBody>
      </p:sp>
      <p:sp>
        <p:nvSpPr>
          <p:cNvPr id="8" name="Footer Placeholder 7">
            <a:extLst>
              <a:ext uri="{FF2B5EF4-FFF2-40B4-BE49-F238E27FC236}">
                <a16:creationId xmlns:a16="http://schemas.microsoft.com/office/drawing/2014/main" id="{0805082F-CA85-447C-980B-AF8AD0CF45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9554CB-67B2-405D-AA12-5203EF6BE27B}"/>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10" name="Pentagon 9" title="&quot;&quot;">
            <a:extLst>
              <a:ext uri="{FF2B5EF4-FFF2-40B4-BE49-F238E27FC236}">
                <a16:creationId xmlns:a16="http://schemas.microsoft.com/office/drawing/2014/main" id="{227EE276-2340-47AD-808D-8111F32104A8}"/>
              </a:ext>
            </a:extLst>
          </p:cNvPr>
          <p:cNvSpPr/>
          <p:nvPr userDrawn="1"/>
        </p:nvSpPr>
        <p:spPr>
          <a:xfrm>
            <a:off x="0" y="1633333"/>
            <a:ext cx="6581872"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
        <p:nvSpPr>
          <p:cNvPr id="12" name="Table Placeholder 11">
            <a:extLst>
              <a:ext uri="{FF2B5EF4-FFF2-40B4-BE49-F238E27FC236}">
                <a16:creationId xmlns:a16="http://schemas.microsoft.com/office/drawing/2014/main" id="{AE97D9D6-D5E6-4AB6-931A-C7DAD67FF1B1}"/>
              </a:ext>
            </a:extLst>
          </p:cNvPr>
          <p:cNvSpPr>
            <a:spLocks noGrp="1"/>
          </p:cNvSpPr>
          <p:nvPr>
            <p:ph type="tbl" sz="quarter" idx="13"/>
          </p:nvPr>
        </p:nvSpPr>
        <p:spPr>
          <a:xfrm>
            <a:off x="838201" y="1982479"/>
            <a:ext cx="10515599" cy="4165423"/>
          </a:xfrm>
        </p:spPr>
        <p:txBody>
          <a:bodyPr/>
          <a:lstStyle/>
          <a:p>
            <a:r>
              <a:rPr lang="en-US"/>
              <a:t>Click icon to add table</a:t>
            </a:r>
          </a:p>
        </p:txBody>
      </p:sp>
    </p:spTree>
    <p:extLst>
      <p:ext uri="{BB962C8B-B14F-4D97-AF65-F5344CB8AC3E}">
        <p14:creationId xmlns:p14="http://schemas.microsoft.com/office/powerpoint/2010/main" val="2564615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E5682-FAE2-42A3-AF81-49944D0B83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547DC5-63BB-42E8-BDA7-AA9FEFE752EA}"/>
              </a:ext>
            </a:extLst>
          </p:cNvPr>
          <p:cNvSpPr>
            <a:spLocks noGrp="1"/>
          </p:cNvSpPr>
          <p:nvPr>
            <p:ph type="dt" sz="half" idx="10"/>
          </p:nvPr>
        </p:nvSpPr>
        <p:spPr/>
        <p:txBody>
          <a:bodyPr/>
          <a:lstStyle/>
          <a:p>
            <a:fld id="{DE9FCCAD-7EC3-41F9-AF25-DBEBDFD2D03C}" type="datetimeFigureOut">
              <a:rPr lang="en-US" smtClean="0"/>
              <a:t>6/3/2024</a:t>
            </a:fld>
            <a:endParaRPr lang="en-US"/>
          </a:p>
        </p:txBody>
      </p:sp>
      <p:sp>
        <p:nvSpPr>
          <p:cNvPr id="4" name="Footer Placeholder 3">
            <a:extLst>
              <a:ext uri="{FF2B5EF4-FFF2-40B4-BE49-F238E27FC236}">
                <a16:creationId xmlns:a16="http://schemas.microsoft.com/office/drawing/2014/main" id="{B07C0EFE-8E38-48E6-9C30-91250D0891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0EF709-0170-4F0E-8BA7-0BCC93770675}"/>
              </a:ext>
            </a:extLst>
          </p:cNvPr>
          <p:cNvSpPr>
            <a:spLocks noGrp="1"/>
          </p:cNvSpPr>
          <p:nvPr>
            <p:ph type="sldNum" sz="quarter" idx="12"/>
          </p:nvPr>
        </p:nvSpPr>
        <p:spPr/>
        <p:txBody>
          <a:bodyPr/>
          <a:lstStyle/>
          <a:p>
            <a:fld id="{2AF131E7-C65A-4205-BD59-AD27FEB0E13B}" type="slidenum">
              <a:rPr lang="en-US" smtClean="0"/>
              <a:t>‹#›</a:t>
            </a:fld>
            <a:endParaRPr lang="en-US"/>
          </a:p>
        </p:txBody>
      </p:sp>
    </p:spTree>
    <p:extLst>
      <p:ext uri="{BB962C8B-B14F-4D97-AF65-F5344CB8AC3E}">
        <p14:creationId xmlns:p14="http://schemas.microsoft.com/office/powerpoint/2010/main" val="2346260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No Tit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682CF4-D412-4779-B721-D677D66C32C5}"/>
              </a:ext>
            </a:extLst>
          </p:cNvPr>
          <p:cNvSpPr>
            <a:spLocks noGrp="1"/>
          </p:cNvSpPr>
          <p:nvPr>
            <p:ph type="sldNum" sz="quarter" idx="12"/>
          </p:nvPr>
        </p:nvSpPr>
        <p:spPr/>
        <p:txBody>
          <a:bodyPr/>
          <a:lstStyle/>
          <a:p>
            <a:fld id="{2AF131E7-C65A-4205-BD59-AD27FEB0E13B}" type="slidenum">
              <a:rPr lang="en-US" smtClean="0"/>
              <a:t>‹#›</a:t>
            </a:fld>
            <a:endParaRPr lang="en-US"/>
          </a:p>
        </p:txBody>
      </p:sp>
      <p:sp>
        <p:nvSpPr>
          <p:cNvPr id="7" name="Content Placeholder 6">
            <a:extLst>
              <a:ext uri="{FF2B5EF4-FFF2-40B4-BE49-F238E27FC236}">
                <a16:creationId xmlns:a16="http://schemas.microsoft.com/office/drawing/2014/main" id="{F3E62DF9-FC82-4F23-899A-C9F89F882958}"/>
              </a:ext>
            </a:extLst>
          </p:cNvPr>
          <p:cNvSpPr>
            <a:spLocks noGrp="1"/>
          </p:cNvSpPr>
          <p:nvPr>
            <p:ph sz="quarter" idx="13"/>
          </p:nvPr>
        </p:nvSpPr>
        <p:spPr>
          <a:xfrm>
            <a:off x="666750" y="742950"/>
            <a:ext cx="10858500" cy="5372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22" title="&quot; &quot;">
            <a:extLst>
              <a:ext uri="{FF2B5EF4-FFF2-40B4-BE49-F238E27FC236}">
                <a16:creationId xmlns:a16="http://schemas.microsoft.com/office/drawing/2014/main" id="{F70E1DB0-FA35-4359-A511-0FFBC260B0CF}"/>
              </a:ext>
            </a:extLst>
          </p:cNvPr>
          <p:cNvCxnSpPr>
            <a:cxnSpLocks noChangeShapeType="1"/>
          </p:cNvCxnSpPr>
          <p:nvPr userDrawn="1"/>
        </p:nvCxnSpPr>
        <p:spPr bwMode="auto">
          <a:xfrm>
            <a:off x="0" y="161925"/>
            <a:ext cx="12192000" cy="0"/>
          </a:xfrm>
          <a:prstGeom prst="line">
            <a:avLst/>
          </a:prstGeom>
          <a:ln w="762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8328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pn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1.png"/><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8443D7-7F30-4B8B-A2B9-80AFCA4338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4033437-94B2-48B2-B9DF-D0A124C36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196B4-59A7-4F55-AB1F-E472546A9C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9FCCAD-7EC3-41F9-AF25-DBEBDFD2D03C}" type="datetimeFigureOut">
              <a:rPr lang="en-US" smtClean="0"/>
              <a:t>6/3/2024</a:t>
            </a:fld>
            <a:endParaRPr lang="en-US"/>
          </a:p>
        </p:txBody>
      </p:sp>
      <p:sp>
        <p:nvSpPr>
          <p:cNvPr id="5" name="Footer Placeholder 4">
            <a:extLst>
              <a:ext uri="{FF2B5EF4-FFF2-40B4-BE49-F238E27FC236}">
                <a16:creationId xmlns:a16="http://schemas.microsoft.com/office/drawing/2014/main" id="{0ED6C522-DAE5-4E68-AFB5-CB47A0262C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25248E-2126-4CBB-924B-FEEF06B72F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F131E7-C65A-4205-BD59-AD27FEB0E13B}" type="slidenum">
              <a:rPr lang="en-US" smtClean="0"/>
              <a:t>‹#›</a:t>
            </a:fld>
            <a:endParaRPr lang="en-US"/>
          </a:p>
        </p:txBody>
      </p:sp>
      <p:pic>
        <p:nvPicPr>
          <p:cNvPr id="9" name="Picture 8">
            <a:extLst>
              <a:ext uri="{FF2B5EF4-FFF2-40B4-BE49-F238E27FC236}">
                <a16:creationId xmlns:a16="http://schemas.microsoft.com/office/drawing/2014/main" id="{0F482BAF-12B2-4620-96B5-33302AEFD9DE}"/>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89614" b="8157"/>
          <a:stretch/>
        </p:blipFill>
        <p:spPr>
          <a:xfrm>
            <a:off x="0" y="6677025"/>
            <a:ext cx="12192000" cy="180975"/>
          </a:xfrm>
          <a:prstGeom prst="rect">
            <a:avLst/>
          </a:prstGeom>
          <a:ln>
            <a:noFill/>
          </a:ln>
        </p:spPr>
      </p:pic>
      <p:cxnSp>
        <p:nvCxnSpPr>
          <p:cNvPr id="10" name="Straight Connector 22" title="&quot; &quot;">
            <a:extLst>
              <a:ext uri="{FF2B5EF4-FFF2-40B4-BE49-F238E27FC236}">
                <a16:creationId xmlns:a16="http://schemas.microsoft.com/office/drawing/2014/main" id="{4242C5BE-DB79-4DCF-961F-CD36C176BAAD}"/>
              </a:ext>
            </a:extLst>
          </p:cNvPr>
          <p:cNvCxnSpPr>
            <a:cxnSpLocks noChangeShapeType="1"/>
          </p:cNvCxnSpPr>
          <p:nvPr userDrawn="1"/>
        </p:nvCxnSpPr>
        <p:spPr bwMode="auto">
          <a:xfrm>
            <a:off x="-1" y="6659554"/>
            <a:ext cx="12192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3078457"/>
      </p:ext>
    </p:extLst>
  </p:cSld>
  <p:clrMap bg1="lt1" tx1="dk1" bg2="lt2" tx2="dk2" accent1="accent1" accent2="accent2" accent3="accent3" accent4="accent4" accent5="accent5" accent6="accent6" hlink="hlink" folHlink="folHlink"/>
  <p:sldLayoutIdLst>
    <p:sldLayoutId id="2147483701" r:id="rId1"/>
    <p:sldLayoutId id="2147483651" r:id="rId2"/>
    <p:sldLayoutId id="2147483652" r:id="rId3"/>
    <p:sldLayoutId id="2147483672" r:id="rId4"/>
    <p:sldLayoutId id="2147483673" r:id="rId5"/>
    <p:sldLayoutId id="2147483653" r:id="rId6"/>
    <p:sldLayoutId id="2147483697" r:id="rId7"/>
    <p:sldLayoutId id="2147483674" r:id="rId8"/>
    <p:sldLayoutId id="2147483702" r:id="rId9"/>
    <p:sldLayoutId id="2147483655" r:id="rId10"/>
    <p:sldLayoutId id="2147483658" r:id="rId11"/>
    <p:sldLayoutId id="2147483662" r:id="rId12"/>
  </p:sldLayoutIdLst>
  <p:txStyles>
    <p:titleStyle>
      <a:lvl1pPr algn="l" defTabSz="914400" rtl="0" eaLnBrk="1" latinLnBrk="0" hangingPunct="1">
        <a:lnSpc>
          <a:spcPct val="90000"/>
        </a:lnSpc>
        <a:spcBef>
          <a:spcPct val="0"/>
        </a:spcBef>
        <a:buNone/>
        <a:defRPr sz="4400" b="1" kern="1200">
          <a:solidFill>
            <a:srgbClr val="003087"/>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pic>
        <p:nvPicPr>
          <p:cNvPr id="7" name="Picture 6" title="&quot;&quot;">
            <a:extLst>
              <a:ext uri="{FF2B5EF4-FFF2-40B4-BE49-F238E27FC236}">
                <a16:creationId xmlns:a16="http://schemas.microsoft.com/office/drawing/2014/main" id="{7620AFCD-4C7A-490F-B4EC-1E8A313F49F9}"/>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7951" t="11802" r="75174" b="3720"/>
          <a:stretch/>
        </p:blipFill>
        <p:spPr>
          <a:xfrm>
            <a:off x="1" y="0"/>
            <a:ext cx="2209799" cy="6858000"/>
          </a:xfrm>
          <a:prstGeom prst="rect">
            <a:avLst/>
          </a:prstGeom>
          <a:ln>
            <a:noFill/>
          </a:ln>
        </p:spPr>
      </p:pic>
      <p:sp>
        <p:nvSpPr>
          <p:cNvPr id="8" name="Pentagon 9" title="&quot;&quot;">
            <a:extLst>
              <a:ext uri="{FF2B5EF4-FFF2-40B4-BE49-F238E27FC236}">
                <a16:creationId xmlns:a16="http://schemas.microsoft.com/office/drawing/2014/main" id="{28070A9E-BB8B-4EB5-A97A-72B95557EE0B}"/>
              </a:ext>
            </a:extLst>
          </p:cNvPr>
          <p:cNvSpPr/>
          <p:nvPr userDrawn="1"/>
        </p:nvSpPr>
        <p:spPr>
          <a:xfrm>
            <a:off x="196066" y="1684927"/>
            <a:ext cx="11157734"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cxnSp>
        <p:nvCxnSpPr>
          <p:cNvPr id="9" name="Straight Connector 22" title="&quot; &quot;">
            <a:extLst>
              <a:ext uri="{FF2B5EF4-FFF2-40B4-BE49-F238E27FC236}">
                <a16:creationId xmlns:a16="http://schemas.microsoft.com/office/drawing/2014/main" id="{3868AE59-EB1E-4C7C-9634-491E3BC80F71}"/>
              </a:ext>
            </a:extLst>
          </p:cNvPr>
          <p:cNvCxnSpPr>
            <a:cxnSpLocks noChangeShapeType="1"/>
          </p:cNvCxnSpPr>
          <p:nvPr userDrawn="1"/>
        </p:nvCxnSpPr>
        <p:spPr bwMode="auto">
          <a:xfrm>
            <a:off x="1" y="6647575"/>
            <a:ext cx="2209799"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
        <p:nvSpPr>
          <p:cNvPr id="10" name="Rectangle 9" title="&quot;&quot;">
            <a:extLst>
              <a:ext uri="{FF2B5EF4-FFF2-40B4-BE49-F238E27FC236}">
                <a16:creationId xmlns:a16="http://schemas.microsoft.com/office/drawing/2014/main" id="{4D4A2005-8354-4C11-9408-7FFA3C38C317}"/>
              </a:ext>
            </a:extLst>
          </p:cNvPr>
          <p:cNvSpPr/>
          <p:nvPr userDrawn="1"/>
        </p:nvSpPr>
        <p:spPr>
          <a:xfrm>
            <a:off x="0" y="6647575"/>
            <a:ext cx="2209800" cy="210425"/>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6B789B8-5CE2-4A8E-A3CF-6573D397933D}"/>
              </a:ext>
            </a:extLst>
          </p:cNvPr>
          <p:cNvSpPr>
            <a:spLocks noGrp="1"/>
          </p:cNvSpPr>
          <p:nvPr>
            <p:ph type="title"/>
          </p:nvPr>
        </p:nvSpPr>
        <p:spPr>
          <a:xfrm>
            <a:off x="2397238" y="554902"/>
            <a:ext cx="8947935" cy="1325563"/>
          </a:xfrm>
          <a:prstGeom prst="rect">
            <a:avLst/>
          </a:prstGeom>
        </p:spPr>
        <p:txBody>
          <a:bodyPr vert="horz" lIns="91440" tIns="45720" rIns="91440" bIns="45720" rtlCol="0" anchor="ctr">
            <a:normAutofit/>
          </a:bodyPr>
          <a:lstStyle/>
          <a:p>
            <a:r>
              <a:rPr kumimoji="0" lang="en-US" sz="4000" b="1" i="0" u="none" strike="noStrike" kern="1200" cap="none" spc="0" normalizeH="0" baseline="0" noProof="0" dirty="0">
                <a:ln>
                  <a:noFill/>
                </a:ln>
                <a:solidFill>
                  <a:srgbClr val="003087"/>
                </a:solidFill>
                <a:effectLst/>
                <a:uLnTx/>
                <a:uFillTx/>
                <a:latin typeface="Calibri" panose="020F0502020204030204"/>
                <a:ea typeface="+mj-ea"/>
                <a:cs typeface="+mj-cs"/>
              </a:rPr>
              <a:t>Click to edit Master title style</a:t>
            </a:r>
            <a:endParaRPr lang="en-US" dirty="0"/>
          </a:p>
        </p:txBody>
      </p:sp>
      <p:sp>
        <p:nvSpPr>
          <p:cNvPr id="3" name="Text Placeholder 2">
            <a:extLst>
              <a:ext uri="{FF2B5EF4-FFF2-40B4-BE49-F238E27FC236}">
                <a16:creationId xmlns:a16="http://schemas.microsoft.com/office/drawing/2014/main" id="{80BE2A73-A47F-4628-B24D-71BF9CA2E7DF}"/>
              </a:ext>
            </a:extLst>
          </p:cNvPr>
          <p:cNvSpPr>
            <a:spLocks noGrp="1"/>
          </p:cNvSpPr>
          <p:nvPr>
            <p:ph type="body" idx="1"/>
          </p:nvPr>
        </p:nvSpPr>
        <p:spPr>
          <a:xfrm>
            <a:off x="2405864" y="2236741"/>
            <a:ext cx="8452658" cy="37995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title="Texas Department of State Health Services logo">
            <a:extLst>
              <a:ext uri="{FF2B5EF4-FFF2-40B4-BE49-F238E27FC236}">
                <a16:creationId xmlns:a16="http://schemas.microsoft.com/office/drawing/2014/main" id="{25AFC768-FDBA-4F71-84A8-646DFECB7BF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05604" y="5289192"/>
            <a:ext cx="1598591" cy="1147959"/>
          </a:xfrm>
          <a:prstGeom prst="rect">
            <a:avLst/>
          </a:prstGeom>
        </p:spPr>
      </p:pic>
      <p:sp>
        <p:nvSpPr>
          <p:cNvPr id="14" name="Slide Number Placeholder 13">
            <a:extLst>
              <a:ext uri="{FF2B5EF4-FFF2-40B4-BE49-F238E27FC236}">
                <a16:creationId xmlns:a16="http://schemas.microsoft.com/office/drawing/2014/main" id="{258A82E9-29F0-4669-AE6A-42B92398A5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B6698-EAFE-4EF4-8E59-4E345DB88409}" type="slidenum">
              <a:rPr lang="en-US" smtClean="0"/>
              <a:t>‹#›</a:t>
            </a:fld>
            <a:endParaRPr lang="en-US"/>
          </a:p>
        </p:txBody>
      </p:sp>
    </p:spTree>
    <p:extLst>
      <p:ext uri="{BB962C8B-B14F-4D97-AF65-F5344CB8AC3E}">
        <p14:creationId xmlns:p14="http://schemas.microsoft.com/office/powerpoint/2010/main" val="2313362923"/>
      </p:ext>
    </p:extLst>
  </p:cSld>
  <p:clrMap bg1="lt1" tx1="dk1" bg2="lt2" tx2="dk2" accent1="accent1" accent2="accent2" accent3="accent3" accent4="accent4" accent5="accent5" accent6="accent6" hlink="hlink" folHlink="folHlink"/>
  <p:sldLayoutIdLst>
    <p:sldLayoutId id="2147483688" r:id="rId1"/>
    <p:sldLayoutId id="2147483690" r:id="rId2"/>
    <p:sldLayoutId id="2147483691" r:id="rId3"/>
    <p:sldLayoutId id="2147483692" r:id="rId4"/>
    <p:sldLayoutId id="2147483703" r:id="rId5"/>
    <p:sldLayoutId id="2147483693" r:id="rId6"/>
    <p:sldLayoutId id="2147483694" r:id="rId7"/>
    <p:sldLayoutId id="2147483695" r:id="rId8"/>
    <p:sldLayoutId id="2147483696" r:id="rId9"/>
  </p:sldLayoutIdLst>
  <p:txStyles>
    <p:titleStyle>
      <a:lvl1pPr algn="l" defTabSz="914400" rtl="0" eaLnBrk="1" latinLnBrk="0" hangingPunct="1">
        <a:lnSpc>
          <a:spcPct val="90000"/>
        </a:lnSpc>
        <a:spcBef>
          <a:spcPct val="0"/>
        </a:spcBef>
        <a:buNone/>
        <a:defRPr sz="4400" b="0" kern="1200">
          <a:solidFill>
            <a:srgbClr val="003087"/>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7" name="Rectangle 6" title="&quot;&quot;">
            <a:extLst>
              <a:ext uri="{FF2B5EF4-FFF2-40B4-BE49-F238E27FC236}">
                <a16:creationId xmlns:a16="http://schemas.microsoft.com/office/drawing/2014/main" id="{48752905-4F9E-4308-9D7D-79136CE22E29}"/>
              </a:ext>
            </a:extLst>
          </p:cNvPr>
          <p:cNvSpPr/>
          <p:nvPr userDrawn="1"/>
        </p:nvSpPr>
        <p:spPr>
          <a:xfrm>
            <a:off x="0" y="-24702"/>
            <a:ext cx="12192001" cy="8986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12" title="&quot;&quot;">
            <a:extLst>
              <a:ext uri="{FF2B5EF4-FFF2-40B4-BE49-F238E27FC236}">
                <a16:creationId xmlns:a16="http://schemas.microsoft.com/office/drawing/2014/main" id="{26D6B718-8D13-46EE-A2EA-3EC07DCA572F}"/>
              </a:ext>
            </a:extLst>
          </p:cNvPr>
          <p:cNvSpPr/>
          <p:nvPr userDrawn="1"/>
        </p:nvSpPr>
        <p:spPr>
          <a:xfrm>
            <a:off x="6480961" y="513145"/>
            <a:ext cx="5711040" cy="743040"/>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sp>
        <p:nvSpPr>
          <p:cNvPr id="9" name="Pentagon 13" title="&quot;&quot;">
            <a:extLst>
              <a:ext uri="{FF2B5EF4-FFF2-40B4-BE49-F238E27FC236}">
                <a16:creationId xmlns:a16="http://schemas.microsoft.com/office/drawing/2014/main" id="{ED62EF45-C9C0-4413-81FE-899E260FD808}"/>
              </a:ext>
            </a:extLst>
          </p:cNvPr>
          <p:cNvSpPr/>
          <p:nvPr userDrawn="1"/>
        </p:nvSpPr>
        <p:spPr>
          <a:xfrm>
            <a:off x="0" y="365125"/>
            <a:ext cx="9481334" cy="1039080"/>
          </a:xfrm>
          <a:prstGeom prst="homePlate">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061" tIns="43031" rIns="86061" bIns="43031" numCol="1" spcCol="0" rtlCol="0" fromWordArt="0" anchor="ctr" anchorCtr="0" forceAA="0" compatLnSpc="1">
            <a:prstTxWarp prst="textNoShape">
              <a:avLst/>
            </a:prstTxWarp>
            <a:noAutofit/>
          </a:bodyPr>
          <a:lstStyle/>
          <a:p>
            <a:pPr algn="ctr"/>
            <a:endParaRPr lang="en-US" sz="2259" b="1" dirty="0">
              <a:solidFill>
                <a:schemeClr val="tx1"/>
              </a:solidFill>
            </a:endParaRPr>
          </a:p>
        </p:txBody>
      </p:sp>
      <p:pic>
        <p:nvPicPr>
          <p:cNvPr id="11" name="Picture 10" title="&quot;&quot;">
            <a:extLst>
              <a:ext uri="{FF2B5EF4-FFF2-40B4-BE49-F238E27FC236}">
                <a16:creationId xmlns:a16="http://schemas.microsoft.com/office/drawing/2014/main" id="{53B8FF7F-B71D-4E67-925E-01F7866EB63E}"/>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89614" b="8157"/>
          <a:stretch/>
        </p:blipFill>
        <p:spPr>
          <a:xfrm>
            <a:off x="0" y="6677025"/>
            <a:ext cx="12192000" cy="180975"/>
          </a:xfrm>
          <a:prstGeom prst="rect">
            <a:avLst/>
          </a:prstGeom>
          <a:ln>
            <a:noFill/>
          </a:ln>
        </p:spPr>
      </p:pic>
      <p:sp>
        <p:nvSpPr>
          <p:cNvPr id="2" name="Title Placeholder 1">
            <a:extLst>
              <a:ext uri="{FF2B5EF4-FFF2-40B4-BE49-F238E27FC236}">
                <a16:creationId xmlns:a16="http://schemas.microsoft.com/office/drawing/2014/main" id="{5D2D2514-FF0E-43CF-9DEC-E8FFEC1363A7}"/>
              </a:ext>
            </a:extLst>
          </p:cNvPr>
          <p:cNvSpPr>
            <a:spLocks noGrp="1"/>
          </p:cNvSpPr>
          <p:nvPr>
            <p:ph type="title"/>
          </p:nvPr>
        </p:nvSpPr>
        <p:spPr>
          <a:xfrm>
            <a:off x="234353" y="25426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F43C64B-EE6C-49CE-AC9C-4EF026EBE3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C643558-8669-4E59-AFD4-2D647B0279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05D06A-407B-46FA-A0EC-F072866C22BF}" type="datetimeFigureOut">
              <a:rPr lang="en-US" smtClean="0"/>
              <a:t>6/3/2024</a:t>
            </a:fld>
            <a:endParaRPr lang="en-US"/>
          </a:p>
        </p:txBody>
      </p:sp>
      <p:sp>
        <p:nvSpPr>
          <p:cNvPr id="5" name="Footer Placeholder 4">
            <a:extLst>
              <a:ext uri="{FF2B5EF4-FFF2-40B4-BE49-F238E27FC236}">
                <a16:creationId xmlns:a16="http://schemas.microsoft.com/office/drawing/2014/main" id="{C21AD61A-3E46-4A91-9409-1DF22E3CD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899FE-B918-439A-8725-B7C5440198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B54E4-5A71-4511-84E9-33A1CA2A9EE3}" type="slidenum">
              <a:rPr lang="en-US" smtClean="0"/>
              <a:t>‹#›</a:t>
            </a:fld>
            <a:endParaRPr lang="en-US"/>
          </a:p>
        </p:txBody>
      </p:sp>
      <p:cxnSp>
        <p:nvCxnSpPr>
          <p:cNvPr id="10" name="Straight Connector 22" title="&quot; &quot;">
            <a:extLst>
              <a:ext uri="{FF2B5EF4-FFF2-40B4-BE49-F238E27FC236}">
                <a16:creationId xmlns:a16="http://schemas.microsoft.com/office/drawing/2014/main" id="{6E5C70A8-3EE5-4D69-8AA3-93C6F7056F47}"/>
              </a:ext>
            </a:extLst>
          </p:cNvPr>
          <p:cNvCxnSpPr>
            <a:cxnSpLocks noChangeShapeType="1"/>
          </p:cNvCxnSpPr>
          <p:nvPr userDrawn="1"/>
        </p:nvCxnSpPr>
        <p:spPr bwMode="auto">
          <a:xfrm>
            <a:off x="-1" y="6659554"/>
            <a:ext cx="12192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1796791"/>
      </p:ext>
    </p:extLst>
  </p:cSld>
  <p:clrMap bg1="lt1" tx1="dk1" bg2="lt2" tx2="dk2" accent1="accent1" accent2="accent2" accent3="accent3" accent4="accent4" accent5="accent5" accent6="accent6" hlink="hlink" folHlink="folHlink"/>
  <p:sldLayoutIdLst>
    <p:sldLayoutId id="2147483677" r:id="rId1"/>
    <p:sldLayoutId id="2147483685" r:id="rId2"/>
    <p:sldLayoutId id="2147483679" r:id="rId3"/>
    <p:sldLayoutId id="2147483680" r:id="rId4"/>
    <p:sldLayoutId id="2147483681" r:id="rId5"/>
    <p:sldLayoutId id="2147483682" r:id="rId6"/>
    <p:sldLayoutId id="2147483683" r:id="rId7"/>
    <p:sldLayoutId id="2147483684" r:id="rId8"/>
  </p:sldLayoutIdLst>
  <p:txStyles>
    <p:titleStyle>
      <a:lvl1pPr algn="l" defTabSz="914400" rtl="0" eaLnBrk="1" latinLnBrk="0" hangingPunct="1">
        <a:lnSpc>
          <a:spcPct val="90000"/>
        </a:lnSpc>
        <a:spcBef>
          <a:spcPct val="0"/>
        </a:spcBef>
        <a:buNone/>
        <a:defRPr sz="44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2.xml"/><Relationship Id="rId7" Type="http://schemas.openxmlformats.org/officeDocument/2006/relationships/diagramQuickStyle" Target="../diagrams/quickStyle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notesSlide" Target="../notesSlides/notesSlide11.xml"/><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image" Target="../media/image3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hyperlink" Target="https://www.dshs.texas.gov/Center-health-statistics/center-health-statistics-hospital-data-collection-reporting"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22.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notesSlide" Target="../notesSlides/notesSlide9.xm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9FB2D-65D2-44DC-8838-45073EA02050}"/>
              </a:ext>
            </a:extLst>
          </p:cNvPr>
          <p:cNvSpPr>
            <a:spLocks noGrp="1"/>
          </p:cNvSpPr>
          <p:nvPr>
            <p:ph type="title"/>
          </p:nvPr>
        </p:nvSpPr>
        <p:spPr/>
        <p:txBody>
          <a:bodyPr/>
          <a:lstStyle/>
          <a:p>
            <a:r>
              <a:rPr lang="en-US" sz="6600" dirty="0"/>
              <a:t>Annual Survey </a:t>
            </a:r>
            <a:br>
              <a:rPr lang="en-US" sz="6600" dirty="0"/>
            </a:br>
            <a:r>
              <a:rPr lang="en-US" sz="6600" dirty="0"/>
              <a:t>of Hospitals</a:t>
            </a:r>
            <a:endParaRPr lang="en-US" dirty="0"/>
          </a:p>
        </p:txBody>
      </p:sp>
      <p:sp>
        <p:nvSpPr>
          <p:cNvPr id="6" name="Text Placeholder 5">
            <a:extLst>
              <a:ext uri="{FF2B5EF4-FFF2-40B4-BE49-F238E27FC236}">
                <a16:creationId xmlns:a16="http://schemas.microsoft.com/office/drawing/2014/main" id="{CE859607-03DF-48D6-964A-723701735DE3}"/>
              </a:ext>
            </a:extLst>
          </p:cNvPr>
          <p:cNvSpPr>
            <a:spLocks noGrp="1"/>
          </p:cNvSpPr>
          <p:nvPr>
            <p:ph type="body" idx="1"/>
          </p:nvPr>
        </p:nvSpPr>
        <p:spPr/>
        <p:txBody>
          <a:bodyPr/>
          <a:lstStyle/>
          <a:p>
            <a:r>
              <a:rPr lang="en-US" sz="3200" b="1" dirty="0"/>
              <a:t>Hospital Survey Unit</a:t>
            </a:r>
          </a:p>
          <a:p>
            <a:endParaRPr lang="en-US" dirty="0"/>
          </a:p>
        </p:txBody>
      </p:sp>
      <p:sp>
        <p:nvSpPr>
          <p:cNvPr id="7" name="Text Placeholder 6">
            <a:extLst>
              <a:ext uri="{FF2B5EF4-FFF2-40B4-BE49-F238E27FC236}">
                <a16:creationId xmlns:a16="http://schemas.microsoft.com/office/drawing/2014/main" id="{3DB586A0-F78E-4AF7-8975-40A913C93340}"/>
              </a:ext>
            </a:extLst>
          </p:cNvPr>
          <p:cNvSpPr>
            <a:spLocks noGrp="1"/>
          </p:cNvSpPr>
          <p:nvPr>
            <p:ph type="body" sz="quarter" idx="10"/>
          </p:nvPr>
        </p:nvSpPr>
        <p:spPr/>
        <p:txBody>
          <a:bodyPr/>
          <a:lstStyle/>
          <a:p>
            <a:r>
              <a:rPr lang="en-US" dirty="0"/>
              <a:t>March 2024</a:t>
            </a:r>
          </a:p>
        </p:txBody>
      </p:sp>
      <p:pic>
        <p:nvPicPr>
          <p:cNvPr id="68" name="Audio 67">
            <a:hlinkClick r:id="" action="ppaction://media"/>
            <a:extLst>
              <a:ext uri="{FF2B5EF4-FFF2-40B4-BE49-F238E27FC236}">
                <a16:creationId xmlns:a16="http://schemas.microsoft.com/office/drawing/2014/main" id="{0FD2EB03-5536-596B-DB91-DBFC78F9714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8456103" y="4432300"/>
            <a:ext cx="1820411" cy="1230269"/>
          </a:xfrm>
          <a:prstGeom prst="ellipse">
            <a:avLst/>
          </a:prstGeom>
        </p:spPr>
      </p:pic>
    </p:spTree>
    <p:extLst>
      <p:ext uri="{BB962C8B-B14F-4D97-AF65-F5344CB8AC3E}">
        <p14:creationId xmlns:p14="http://schemas.microsoft.com/office/powerpoint/2010/main" val="290755986"/>
      </p:ext>
    </p:extLst>
  </p:cSld>
  <p:clrMapOvr>
    <a:masterClrMapping/>
  </p:clrMapOvr>
  <p:transition spd="slow" advTm="2381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8485" showWhenStopped="0">
                <p:cTn id="7" fill="hold" display="0">
                  <p:stCondLst>
                    <p:cond delay="indefinite"/>
                  </p:stCondLst>
                  <p:endCondLst>
                    <p:cond evt="onStopAudio" delay="0">
                      <p:tgtEl>
                        <p:sldTgt/>
                      </p:tgtEl>
                    </p:cond>
                  </p:endCondLst>
                </p:cTn>
                <p:tgtEl>
                  <p:spTgt spid="6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7CC2B-C6C8-CE17-AABB-47DC61E451DF}"/>
              </a:ext>
            </a:extLst>
          </p:cNvPr>
          <p:cNvSpPr>
            <a:spLocks noGrp="1"/>
          </p:cNvSpPr>
          <p:nvPr>
            <p:ph type="title"/>
          </p:nvPr>
        </p:nvSpPr>
        <p:spPr/>
        <p:txBody>
          <a:bodyPr/>
          <a:lstStyle/>
          <a:p>
            <a:r>
              <a:rPr lang="en-US" dirty="0"/>
              <a:t>Example of Edits</a:t>
            </a:r>
          </a:p>
        </p:txBody>
      </p:sp>
      <p:sp>
        <p:nvSpPr>
          <p:cNvPr id="3" name="Text Placeholder 2">
            <a:extLst>
              <a:ext uri="{FF2B5EF4-FFF2-40B4-BE49-F238E27FC236}">
                <a16:creationId xmlns:a16="http://schemas.microsoft.com/office/drawing/2014/main" id="{3670EF62-513B-B768-5E7B-A94C7D3DD4A8}"/>
              </a:ext>
            </a:extLst>
          </p:cNvPr>
          <p:cNvSpPr>
            <a:spLocks noGrp="1"/>
          </p:cNvSpPr>
          <p:nvPr>
            <p:ph type="body" sz="quarter" idx="10"/>
          </p:nvPr>
        </p:nvSpPr>
        <p:spPr>
          <a:xfrm>
            <a:off x="6286500" y="1954688"/>
            <a:ext cx="5534025" cy="4455637"/>
          </a:xfrm>
        </p:spPr>
        <p:txBody>
          <a:bodyPr/>
          <a:lstStyle/>
          <a:p>
            <a:r>
              <a:rPr lang="en-US" dirty="0"/>
              <a:t>Consistent yearly reporting</a:t>
            </a:r>
          </a:p>
          <a:p>
            <a:r>
              <a:rPr lang="en-US" dirty="0"/>
              <a:t>Calculations and totals</a:t>
            </a:r>
          </a:p>
          <a:p>
            <a:r>
              <a:rPr lang="en-US" dirty="0"/>
              <a:t>AHA vs. State Addendum Comparison </a:t>
            </a:r>
          </a:p>
          <a:p>
            <a:r>
              <a:rPr lang="en-US" dirty="0"/>
              <a:t>Clarification of special reporting</a:t>
            </a:r>
          </a:p>
          <a:p>
            <a:r>
              <a:rPr lang="en-US" dirty="0"/>
              <a:t>State Addendum vs. ASCBS comparison</a:t>
            </a:r>
          </a:p>
          <a:p>
            <a:endParaRPr lang="en-US" dirty="0"/>
          </a:p>
        </p:txBody>
      </p:sp>
      <p:pic>
        <p:nvPicPr>
          <p:cNvPr id="5" name="Picture 4">
            <a:extLst>
              <a:ext uri="{FF2B5EF4-FFF2-40B4-BE49-F238E27FC236}">
                <a16:creationId xmlns:a16="http://schemas.microsoft.com/office/drawing/2014/main" id="{D24EFF64-1797-05CB-D1DD-3EA68257BAB3}"/>
              </a:ext>
            </a:extLst>
          </p:cNvPr>
          <p:cNvPicPr>
            <a:picLocks noChangeAspect="1"/>
          </p:cNvPicPr>
          <p:nvPr/>
        </p:nvPicPr>
        <p:blipFill>
          <a:blip r:embed="rId5"/>
          <a:stretch>
            <a:fillRect/>
          </a:stretch>
        </p:blipFill>
        <p:spPr>
          <a:xfrm>
            <a:off x="466469" y="1954688"/>
            <a:ext cx="4962782" cy="39535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7" name="Audio 56">
            <a:hlinkClick r:id="" action="ppaction://media"/>
            <a:extLst>
              <a:ext uri="{FF2B5EF4-FFF2-40B4-BE49-F238E27FC236}">
                <a16:creationId xmlns:a16="http://schemas.microsoft.com/office/drawing/2014/main" id="{6F93752A-96BE-6681-5EB3-2E6DCC9712A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04815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1440">
        <p15:prstTrans prst="fracture"/>
      </p:transition>
    </mc:Choice>
    <mc:Fallback xmlns="">
      <p:transition spd="slow" advTm="1014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F9B3D-DF87-EC29-5B1A-4AAEC370D93B}"/>
              </a:ext>
            </a:extLst>
          </p:cNvPr>
          <p:cNvSpPr>
            <a:spLocks noGrp="1"/>
          </p:cNvSpPr>
          <p:nvPr>
            <p:ph type="title"/>
          </p:nvPr>
        </p:nvSpPr>
        <p:spPr/>
        <p:txBody>
          <a:bodyPr/>
          <a:lstStyle/>
          <a:p>
            <a:r>
              <a:rPr lang="en-US" dirty="0"/>
              <a:t>Common Pre-Populated Variables</a:t>
            </a:r>
          </a:p>
        </p:txBody>
      </p:sp>
      <p:graphicFrame>
        <p:nvGraphicFramePr>
          <p:cNvPr id="4" name="Content Placeholder 3" descr="Timeline Placeholder ">
            <a:extLst>
              <a:ext uri="{FF2B5EF4-FFF2-40B4-BE49-F238E27FC236}">
                <a16:creationId xmlns:a16="http://schemas.microsoft.com/office/drawing/2014/main" id="{9836AD4E-4722-B37B-A0BB-A545E4A6D67C}"/>
              </a:ext>
            </a:extLst>
          </p:cNvPr>
          <p:cNvGraphicFramePr>
            <a:graphicFrameLocks noGrp="1" noChangeAspect="1"/>
          </p:cNvGraphicFramePr>
          <p:nvPr>
            <p:extLst>
              <p:ext uri="{D42A27DB-BD31-4B8C-83A1-F6EECF244321}">
                <p14:modId xmlns:p14="http://schemas.microsoft.com/office/powerpoint/2010/main" val="1699077490"/>
              </p:ext>
            </p:extLst>
          </p:nvPr>
        </p:nvGraphicFramePr>
        <p:xfrm>
          <a:off x="1438146" y="1729234"/>
          <a:ext cx="9689375" cy="39408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176F78B2-5A40-BC46-E4D9-8D0CFA01E9E1}"/>
              </a:ext>
            </a:extLst>
          </p:cNvPr>
          <p:cNvSpPr txBox="1"/>
          <p:nvPr/>
        </p:nvSpPr>
        <p:spPr>
          <a:xfrm>
            <a:off x="2164957" y="2255540"/>
            <a:ext cx="410079" cy="646331"/>
          </a:xfrm>
          <a:prstGeom prst="rect">
            <a:avLst/>
          </a:prstGeom>
          <a:noFill/>
        </p:spPr>
        <p:txBody>
          <a:bodyPr wrap="square" rtlCol="0">
            <a:spAutoFit/>
          </a:bodyPr>
          <a:lstStyle/>
          <a:p>
            <a:pPr algn="ctr"/>
            <a:r>
              <a:rPr lang="en-US" sz="3600" b="1" dirty="0">
                <a:solidFill>
                  <a:schemeClr val="bg1"/>
                </a:solidFill>
                <a:latin typeface="Tenorite" pitchFamily="2" charset="0"/>
              </a:rPr>
              <a:t>1</a:t>
            </a:r>
          </a:p>
        </p:txBody>
      </p:sp>
      <p:sp>
        <p:nvSpPr>
          <p:cNvPr id="6" name="TextBox 5">
            <a:extLst>
              <a:ext uri="{FF2B5EF4-FFF2-40B4-BE49-F238E27FC236}">
                <a16:creationId xmlns:a16="http://schemas.microsoft.com/office/drawing/2014/main" id="{1F2C6B26-CB7D-BDD3-ECD8-57993C1BEA22}"/>
              </a:ext>
            </a:extLst>
          </p:cNvPr>
          <p:cNvSpPr txBox="1"/>
          <p:nvPr/>
        </p:nvSpPr>
        <p:spPr>
          <a:xfrm>
            <a:off x="4154784" y="2255539"/>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2</a:t>
            </a:r>
          </a:p>
        </p:txBody>
      </p:sp>
      <p:sp>
        <p:nvSpPr>
          <p:cNvPr id="7" name="TextBox 6">
            <a:extLst>
              <a:ext uri="{FF2B5EF4-FFF2-40B4-BE49-F238E27FC236}">
                <a16:creationId xmlns:a16="http://schemas.microsoft.com/office/drawing/2014/main" id="{1647C411-7924-9591-D684-ED2CB99F9715}"/>
              </a:ext>
            </a:extLst>
          </p:cNvPr>
          <p:cNvSpPr txBox="1"/>
          <p:nvPr/>
        </p:nvSpPr>
        <p:spPr>
          <a:xfrm>
            <a:off x="6107735" y="2255539"/>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3</a:t>
            </a:r>
          </a:p>
        </p:txBody>
      </p:sp>
      <p:sp>
        <p:nvSpPr>
          <p:cNvPr id="8" name="TextBox 7">
            <a:extLst>
              <a:ext uri="{FF2B5EF4-FFF2-40B4-BE49-F238E27FC236}">
                <a16:creationId xmlns:a16="http://schemas.microsoft.com/office/drawing/2014/main" id="{917EFE26-470C-135E-8D9E-C1B563401DB0}"/>
              </a:ext>
            </a:extLst>
          </p:cNvPr>
          <p:cNvSpPr txBox="1"/>
          <p:nvPr/>
        </p:nvSpPr>
        <p:spPr>
          <a:xfrm>
            <a:off x="8044152" y="2255538"/>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4</a:t>
            </a:r>
          </a:p>
        </p:txBody>
      </p:sp>
      <p:sp>
        <p:nvSpPr>
          <p:cNvPr id="9" name="TextBox 8">
            <a:extLst>
              <a:ext uri="{FF2B5EF4-FFF2-40B4-BE49-F238E27FC236}">
                <a16:creationId xmlns:a16="http://schemas.microsoft.com/office/drawing/2014/main" id="{52DDE43F-F74E-19C4-3119-9542F2468D5C}"/>
              </a:ext>
            </a:extLst>
          </p:cNvPr>
          <p:cNvSpPr txBox="1"/>
          <p:nvPr/>
        </p:nvSpPr>
        <p:spPr>
          <a:xfrm>
            <a:off x="9997103" y="2255540"/>
            <a:ext cx="350196" cy="646331"/>
          </a:xfrm>
          <a:prstGeom prst="rect">
            <a:avLst/>
          </a:prstGeom>
          <a:noFill/>
        </p:spPr>
        <p:txBody>
          <a:bodyPr wrap="square" rtlCol="0">
            <a:spAutoFit/>
          </a:bodyPr>
          <a:lstStyle/>
          <a:p>
            <a:pPr algn="ctr"/>
            <a:r>
              <a:rPr lang="en-US" sz="3600" b="1" dirty="0">
                <a:solidFill>
                  <a:schemeClr val="bg1"/>
                </a:solidFill>
                <a:latin typeface="Tenorite" pitchFamily="2" charset="0"/>
              </a:rPr>
              <a:t>5</a:t>
            </a:r>
          </a:p>
        </p:txBody>
      </p:sp>
      <p:pic>
        <p:nvPicPr>
          <p:cNvPr id="44" name="Audio 43">
            <a:hlinkClick r:id="" action="ppaction://media"/>
            <a:extLst>
              <a:ext uri="{FF2B5EF4-FFF2-40B4-BE49-F238E27FC236}">
                <a16:creationId xmlns:a16="http://schemas.microsoft.com/office/drawing/2014/main" id="{48327BBB-8FE9-5C25-3742-DCAFD6B2748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14524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94039">
        <p15:prstTrans prst="crush"/>
      </p:transition>
    </mc:Choice>
    <mc:Fallback xmlns="">
      <p:transition spd="slow" advTm="940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1E991-5507-77C4-8769-40EF63425317}"/>
              </a:ext>
            </a:extLst>
          </p:cNvPr>
          <p:cNvSpPr>
            <a:spLocks noGrp="1"/>
          </p:cNvSpPr>
          <p:nvPr>
            <p:ph type="title"/>
          </p:nvPr>
        </p:nvSpPr>
        <p:spPr/>
        <p:txBody>
          <a:bodyPr>
            <a:normAutofit/>
          </a:bodyPr>
          <a:lstStyle/>
          <a:p>
            <a:r>
              <a:rPr lang="en-US" dirty="0"/>
              <a:t>Data Entry Reminders</a:t>
            </a:r>
          </a:p>
        </p:txBody>
      </p:sp>
      <p:sp>
        <p:nvSpPr>
          <p:cNvPr id="4" name="Content Placeholder 3">
            <a:extLst>
              <a:ext uri="{FF2B5EF4-FFF2-40B4-BE49-F238E27FC236}">
                <a16:creationId xmlns:a16="http://schemas.microsoft.com/office/drawing/2014/main" id="{B42154E5-CEA7-2C35-CB33-3909E94ABFAE}"/>
              </a:ext>
            </a:extLst>
          </p:cNvPr>
          <p:cNvSpPr>
            <a:spLocks noGrp="1"/>
          </p:cNvSpPr>
          <p:nvPr>
            <p:ph type="body" sz="quarter" idx="10"/>
          </p:nvPr>
        </p:nvSpPr>
        <p:spPr>
          <a:xfrm>
            <a:off x="247650" y="2162176"/>
            <a:ext cx="5257800" cy="3590924"/>
          </a:xfrm>
        </p:spPr>
        <p:txBody>
          <a:bodyPr/>
          <a:lstStyle/>
          <a:p>
            <a:r>
              <a:rPr lang="en-US" dirty="0"/>
              <a:t>Review questions</a:t>
            </a:r>
          </a:p>
          <a:p>
            <a:r>
              <a:rPr lang="en-US" dirty="0"/>
              <a:t>Familiar with definitions &amp; questions</a:t>
            </a:r>
          </a:p>
          <a:p>
            <a:r>
              <a:rPr lang="en-US" dirty="0"/>
              <a:t>Number vs. character</a:t>
            </a:r>
          </a:p>
          <a:p>
            <a:r>
              <a:rPr lang="en-US" dirty="0"/>
              <a:t>-9s or 0s</a:t>
            </a:r>
          </a:p>
          <a:p>
            <a:r>
              <a:rPr lang="en-US" dirty="0"/>
              <a:t>Negative numbers</a:t>
            </a:r>
          </a:p>
          <a:p>
            <a:r>
              <a:rPr lang="en-US" dirty="0"/>
              <a:t>Other variables impacted</a:t>
            </a:r>
          </a:p>
          <a:p>
            <a:endParaRPr lang="en-US" dirty="0"/>
          </a:p>
        </p:txBody>
      </p:sp>
      <p:pic>
        <p:nvPicPr>
          <p:cNvPr id="5" name="Content Placeholder 11">
            <a:extLst>
              <a:ext uri="{FF2B5EF4-FFF2-40B4-BE49-F238E27FC236}">
                <a16:creationId xmlns:a16="http://schemas.microsoft.com/office/drawing/2014/main" id="{6B81EB92-94AB-18B3-3476-6B578E0106ED}"/>
              </a:ext>
            </a:extLst>
          </p:cNvPr>
          <p:cNvPicPr>
            <a:picLocks noChangeAspect="1"/>
          </p:cNvPicPr>
          <p:nvPr/>
        </p:nvPicPr>
        <p:blipFill>
          <a:blip r:embed="rId5"/>
          <a:stretch>
            <a:fillRect/>
          </a:stretch>
        </p:blipFill>
        <p:spPr>
          <a:xfrm>
            <a:off x="4940744" y="2473951"/>
            <a:ext cx="6821000" cy="2967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Audio 11">
            <a:hlinkClick r:id="" action="ppaction://media"/>
            <a:extLst>
              <a:ext uri="{FF2B5EF4-FFF2-40B4-BE49-F238E27FC236}">
                <a16:creationId xmlns:a16="http://schemas.microsoft.com/office/drawing/2014/main" id="{A076FB94-391A-F819-AC98-B5FDCE4E0CF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13152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4761">
        <p15:prstTrans prst="peelOff"/>
      </p:transition>
    </mc:Choice>
    <mc:Fallback xmlns="">
      <p:transition spd="slow" advTm="1047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1E991-5507-77C4-8769-40EF63425317}"/>
              </a:ext>
            </a:extLst>
          </p:cNvPr>
          <p:cNvSpPr>
            <a:spLocks noGrp="1"/>
          </p:cNvSpPr>
          <p:nvPr>
            <p:ph type="title"/>
          </p:nvPr>
        </p:nvSpPr>
        <p:spPr/>
        <p:txBody>
          <a:bodyPr>
            <a:normAutofit/>
          </a:bodyPr>
          <a:lstStyle/>
          <a:p>
            <a:r>
              <a:rPr lang="en-US" dirty="0"/>
              <a:t>Data Entry Reminders (Continued)</a:t>
            </a:r>
          </a:p>
        </p:txBody>
      </p:sp>
      <p:sp>
        <p:nvSpPr>
          <p:cNvPr id="4" name="Content Placeholder 3">
            <a:extLst>
              <a:ext uri="{FF2B5EF4-FFF2-40B4-BE49-F238E27FC236}">
                <a16:creationId xmlns:a16="http://schemas.microsoft.com/office/drawing/2014/main" id="{B42154E5-CEA7-2C35-CB33-3909E94ABFAE}"/>
              </a:ext>
            </a:extLst>
          </p:cNvPr>
          <p:cNvSpPr>
            <a:spLocks noGrp="1"/>
          </p:cNvSpPr>
          <p:nvPr>
            <p:ph sz="half" idx="4294967295"/>
          </p:nvPr>
        </p:nvSpPr>
        <p:spPr>
          <a:xfrm>
            <a:off x="365655" y="2153565"/>
            <a:ext cx="5181600" cy="3975100"/>
          </a:xfrm>
        </p:spPr>
        <p:txBody>
          <a:bodyPr/>
          <a:lstStyle/>
          <a:p>
            <a:r>
              <a:rPr lang="en-US" dirty="0"/>
              <a:t>Check boxes</a:t>
            </a:r>
          </a:p>
          <a:p>
            <a:r>
              <a:rPr lang="en-US" dirty="0"/>
              <a:t>“If yes” questions</a:t>
            </a:r>
          </a:p>
          <a:p>
            <a:r>
              <a:rPr lang="en-US" dirty="0"/>
              <a:t>Survey comments in AHA</a:t>
            </a:r>
          </a:p>
          <a:p>
            <a:r>
              <a:rPr lang="en-US" dirty="0"/>
              <a:t>Previous year data</a:t>
            </a:r>
          </a:p>
          <a:p>
            <a:r>
              <a:rPr lang="en-US" dirty="0"/>
              <a:t>Calculations and rounding</a:t>
            </a:r>
          </a:p>
          <a:p>
            <a:endParaRPr lang="en-US" dirty="0"/>
          </a:p>
        </p:txBody>
      </p:sp>
      <p:pic>
        <p:nvPicPr>
          <p:cNvPr id="3" name="Picture 2">
            <a:extLst>
              <a:ext uri="{FF2B5EF4-FFF2-40B4-BE49-F238E27FC236}">
                <a16:creationId xmlns:a16="http://schemas.microsoft.com/office/drawing/2014/main" id="{B707E201-44E9-754D-FBF7-0489664EAB54}"/>
              </a:ext>
            </a:extLst>
          </p:cNvPr>
          <p:cNvPicPr>
            <a:picLocks noChangeAspect="1"/>
          </p:cNvPicPr>
          <p:nvPr/>
        </p:nvPicPr>
        <p:blipFill>
          <a:blip r:embed="rId5"/>
          <a:stretch>
            <a:fillRect/>
          </a:stretch>
        </p:blipFill>
        <p:spPr>
          <a:xfrm>
            <a:off x="5529159" y="2261049"/>
            <a:ext cx="6297186" cy="23812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Audio 10">
            <a:hlinkClick r:id="" action="ppaction://media"/>
            <a:extLst>
              <a:ext uri="{FF2B5EF4-FFF2-40B4-BE49-F238E27FC236}">
                <a16:creationId xmlns:a16="http://schemas.microsoft.com/office/drawing/2014/main" id="{98D7C460-4FE0-58DE-4844-C70EEF0AC53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0426564"/>
      </p:ext>
    </p:extLst>
  </p:cSld>
  <p:clrMapOvr>
    <a:masterClrMapping/>
  </p:clrMapOvr>
  <mc:AlternateContent xmlns:mc="http://schemas.openxmlformats.org/markup-compatibility/2006" xmlns:p14="http://schemas.microsoft.com/office/powerpoint/2010/main">
    <mc:Choice Requires="p14">
      <p:transition spd="slow" p14:dur="1400" advTm="106306">
        <p14:ripple/>
      </p:transition>
    </mc:Choice>
    <mc:Fallback xmlns="">
      <p:transition spd="slow" advTm="1063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1E991-5507-77C4-8769-40EF63425317}"/>
              </a:ext>
            </a:extLst>
          </p:cNvPr>
          <p:cNvSpPr>
            <a:spLocks noGrp="1"/>
          </p:cNvSpPr>
          <p:nvPr>
            <p:ph type="title"/>
          </p:nvPr>
        </p:nvSpPr>
        <p:spPr/>
        <p:txBody>
          <a:bodyPr/>
          <a:lstStyle/>
          <a:p>
            <a:r>
              <a:rPr lang="en-US" dirty="0"/>
              <a:t>Revenue Data</a:t>
            </a:r>
          </a:p>
        </p:txBody>
      </p:sp>
      <p:sp>
        <p:nvSpPr>
          <p:cNvPr id="4" name="Content Placeholder 3">
            <a:extLst>
              <a:ext uri="{FF2B5EF4-FFF2-40B4-BE49-F238E27FC236}">
                <a16:creationId xmlns:a16="http://schemas.microsoft.com/office/drawing/2014/main" id="{B42154E5-CEA7-2C35-CB33-3909E94ABFAE}"/>
              </a:ext>
            </a:extLst>
          </p:cNvPr>
          <p:cNvSpPr>
            <a:spLocks noGrp="1"/>
          </p:cNvSpPr>
          <p:nvPr>
            <p:ph sz="half" idx="4294967295"/>
          </p:nvPr>
        </p:nvSpPr>
        <p:spPr>
          <a:xfrm>
            <a:off x="998252" y="1901093"/>
            <a:ext cx="4650889" cy="3975100"/>
          </a:xfrm>
        </p:spPr>
        <p:txBody>
          <a:bodyPr/>
          <a:lstStyle/>
          <a:p>
            <a:r>
              <a:rPr lang="en-US" sz="3600" dirty="0"/>
              <a:t>Calculations </a:t>
            </a:r>
          </a:p>
          <a:p>
            <a:r>
              <a:rPr lang="en-US" sz="3600" dirty="0"/>
              <a:t>Easy mistakes</a:t>
            </a:r>
          </a:p>
          <a:p>
            <a:r>
              <a:rPr lang="en-US" sz="3600" dirty="0"/>
              <a:t>Multiple subtotals</a:t>
            </a:r>
          </a:p>
          <a:p>
            <a:r>
              <a:rPr lang="en-US" sz="3600" dirty="0"/>
              <a:t>Miss reporting</a:t>
            </a:r>
          </a:p>
          <a:p>
            <a:r>
              <a:rPr lang="en-US" sz="3600" dirty="0"/>
              <a:t>Rounding errors</a:t>
            </a:r>
          </a:p>
          <a:p>
            <a:r>
              <a:rPr lang="en-US" sz="3600" dirty="0"/>
              <a:t>Grand totals </a:t>
            </a:r>
          </a:p>
          <a:p>
            <a:endParaRPr lang="en-US" dirty="0"/>
          </a:p>
        </p:txBody>
      </p:sp>
      <p:pic>
        <p:nvPicPr>
          <p:cNvPr id="6" name="Picture 5">
            <a:extLst>
              <a:ext uri="{FF2B5EF4-FFF2-40B4-BE49-F238E27FC236}">
                <a16:creationId xmlns:a16="http://schemas.microsoft.com/office/drawing/2014/main" id="{4D2B7A26-5076-50EF-9FD7-254B11290918}"/>
              </a:ext>
            </a:extLst>
          </p:cNvPr>
          <p:cNvPicPr>
            <a:picLocks noChangeAspect="1"/>
          </p:cNvPicPr>
          <p:nvPr/>
        </p:nvPicPr>
        <p:blipFill>
          <a:blip r:embed="rId5"/>
          <a:stretch>
            <a:fillRect/>
          </a:stretch>
        </p:blipFill>
        <p:spPr>
          <a:xfrm>
            <a:off x="6741611" y="860611"/>
            <a:ext cx="4452137" cy="549812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9" name="Audio 18">
            <a:hlinkClick r:id="" action="ppaction://media"/>
            <a:extLst>
              <a:ext uri="{FF2B5EF4-FFF2-40B4-BE49-F238E27FC236}">
                <a16:creationId xmlns:a16="http://schemas.microsoft.com/office/drawing/2014/main" id="{0C7A02C0-B02F-791E-5A2B-7CA7CADF342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05732351"/>
      </p:ext>
    </p:extLst>
  </p:cSld>
  <p:clrMapOvr>
    <a:masterClrMapping/>
  </p:clrMapOvr>
  <mc:AlternateContent xmlns:mc="http://schemas.openxmlformats.org/markup-compatibility/2006" xmlns:p14="http://schemas.microsoft.com/office/powerpoint/2010/main">
    <mc:Choice Requires="p14">
      <p:transition spd="slow" p14:dur="1250" advTm="98556">
        <p14:switch dir="r"/>
      </p:transition>
    </mc:Choice>
    <mc:Fallback xmlns="">
      <p:transition spd="slow" advTm="985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8B29E-0AA0-F0A0-3C24-CAF446F44AC6}"/>
              </a:ext>
            </a:extLst>
          </p:cNvPr>
          <p:cNvSpPr>
            <a:spLocks noGrp="1"/>
          </p:cNvSpPr>
          <p:nvPr>
            <p:ph type="title"/>
          </p:nvPr>
        </p:nvSpPr>
        <p:spPr/>
        <p:txBody>
          <a:bodyPr/>
          <a:lstStyle/>
          <a:p>
            <a:r>
              <a:rPr lang="en-US" dirty="0"/>
              <a:t>Examples of Corresponding Data</a:t>
            </a:r>
          </a:p>
        </p:txBody>
      </p:sp>
      <p:sp>
        <p:nvSpPr>
          <p:cNvPr id="3" name="Text Placeholder 2">
            <a:extLst>
              <a:ext uri="{FF2B5EF4-FFF2-40B4-BE49-F238E27FC236}">
                <a16:creationId xmlns:a16="http://schemas.microsoft.com/office/drawing/2014/main" id="{426F5643-6086-F7E4-8626-972540B8CEBD}"/>
              </a:ext>
            </a:extLst>
          </p:cNvPr>
          <p:cNvSpPr>
            <a:spLocks noGrp="1"/>
          </p:cNvSpPr>
          <p:nvPr>
            <p:ph type="body" sz="quarter" idx="10"/>
          </p:nvPr>
        </p:nvSpPr>
        <p:spPr>
          <a:xfrm>
            <a:off x="1084410" y="1566863"/>
            <a:ext cx="5257800" cy="4926012"/>
          </a:xfrm>
        </p:spPr>
        <p:txBody>
          <a:bodyPr>
            <a:normAutofit fontScale="62500" lnSpcReduction="20000"/>
          </a:bodyPr>
          <a:lstStyle/>
          <a:p>
            <a:pPr marL="0" indent="0">
              <a:buNone/>
            </a:pPr>
            <a:r>
              <a:rPr lang="en-US" b="1" dirty="0"/>
              <a:t>AHA vs. State Addendum (SA)</a:t>
            </a:r>
          </a:p>
          <a:p>
            <a:r>
              <a:rPr lang="en-US" dirty="0"/>
              <a:t>E1e1 and J2c</a:t>
            </a:r>
          </a:p>
          <a:p>
            <a:r>
              <a:rPr lang="en-US" dirty="0"/>
              <a:t>E3a and E6c2; E4c and E6c1</a:t>
            </a:r>
          </a:p>
          <a:p>
            <a:r>
              <a:rPr lang="en-US" dirty="0"/>
              <a:t>E5a and I1c; Eb5 and I2c</a:t>
            </a:r>
          </a:p>
          <a:p>
            <a:endParaRPr lang="en-US" dirty="0"/>
          </a:p>
          <a:p>
            <a:pPr marL="0" indent="0">
              <a:buNone/>
            </a:pPr>
            <a:r>
              <a:rPr lang="en-US" b="1" dirty="0"/>
              <a:t>AHA vs. ASCBS</a:t>
            </a:r>
          </a:p>
          <a:p>
            <a:r>
              <a:rPr lang="en-US" dirty="0"/>
              <a:t>E3m and W1B2</a:t>
            </a:r>
          </a:p>
          <a:p>
            <a:r>
              <a:rPr lang="en-US" dirty="0"/>
              <a:t>E4C and W1B1</a:t>
            </a:r>
          </a:p>
          <a:p>
            <a:r>
              <a:rPr lang="en-US" dirty="0"/>
              <a:t>E3A and STDi1</a:t>
            </a:r>
          </a:p>
          <a:p>
            <a:endParaRPr lang="en-US" dirty="0"/>
          </a:p>
          <a:p>
            <a:pPr marL="0" indent="0">
              <a:buNone/>
            </a:pPr>
            <a:r>
              <a:rPr lang="en-US" b="1" dirty="0"/>
              <a:t>State Addendum vs. ASCBS</a:t>
            </a:r>
          </a:p>
          <a:p>
            <a:r>
              <a:rPr lang="en-US" dirty="0"/>
              <a:t>I2A-C and W1A totals</a:t>
            </a:r>
          </a:p>
          <a:p>
            <a:r>
              <a:rPr lang="en-US" dirty="0"/>
              <a:t>J1a1c and W3A</a:t>
            </a:r>
          </a:p>
          <a:p>
            <a:r>
              <a:rPr lang="en-US" dirty="0"/>
              <a:t>J1a2a and W3a Local Govt</a:t>
            </a:r>
          </a:p>
          <a:p>
            <a:r>
              <a:rPr lang="en-US" dirty="0"/>
              <a:t>J1a2b and W3a State Govt</a:t>
            </a:r>
          </a:p>
          <a:p>
            <a:endParaRPr lang="en-US" dirty="0"/>
          </a:p>
        </p:txBody>
      </p:sp>
      <p:pic>
        <p:nvPicPr>
          <p:cNvPr id="5" name="Picture 4">
            <a:extLst>
              <a:ext uri="{FF2B5EF4-FFF2-40B4-BE49-F238E27FC236}">
                <a16:creationId xmlns:a16="http://schemas.microsoft.com/office/drawing/2014/main" id="{DA98E791-192E-3542-72C1-2436806B0BBA}"/>
              </a:ext>
            </a:extLst>
          </p:cNvPr>
          <p:cNvPicPr>
            <a:picLocks noChangeAspect="1"/>
          </p:cNvPicPr>
          <p:nvPr/>
        </p:nvPicPr>
        <p:blipFill>
          <a:blip r:embed="rId5"/>
          <a:stretch>
            <a:fillRect/>
          </a:stretch>
        </p:blipFill>
        <p:spPr>
          <a:xfrm>
            <a:off x="5868578" y="1842424"/>
            <a:ext cx="5239012" cy="361202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3" name="Audio 22">
            <a:hlinkClick r:id="" action="ppaction://media"/>
            <a:extLst>
              <a:ext uri="{FF2B5EF4-FFF2-40B4-BE49-F238E27FC236}">
                <a16:creationId xmlns:a16="http://schemas.microsoft.com/office/drawing/2014/main" id="{69F80F63-94D4-CD37-63ED-116716F8E9E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5907008"/>
      </p:ext>
    </p:extLst>
  </p:cSld>
  <p:clrMapOvr>
    <a:masterClrMapping/>
  </p:clrMapOvr>
  <mc:AlternateContent xmlns:mc="http://schemas.openxmlformats.org/markup-compatibility/2006" xmlns:p14="http://schemas.microsoft.com/office/powerpoint/2010/main">
    <mc:Choice Requires="p14">
      <p:transition spd="slow" p14:dur="1600" advTm="78950">
        <p14:gallery dir="l"/>
      </p:transition>
    </mc:Choice>
    <mc:Fallback xmlns="">
      <p:transition spd="slow" advTm="789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83748B-8B48-A413-C49B-6AC4C4BAFB56}"/>
              </a:ext>
            </a:extLst>
          </p:cNvPr>
          <p:cNvSpPr/>
          <p:nvPr/>
        </p:nvSpPr>
        <p:spPr>
          <a:xfrm>
            <a:off x="8065597" y="0"/>
            <a:ext cx="348023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5A633C2-2F92-E12A-EB12-45C35B818786}"/>
              </a:ext>
            </a:extLst>
          </p:cNvPr>
          <p:cNvSpPr/>
          <p:nvPr/>
        </p:nvSpPr>
        <p:spPr>
          <a:xfrm>
            <a:off x="661357" y="0"/>
            <a:ext cx="355995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5814CE-1428-D66F-2C23-FA432D2EF63C}"/>
              </a:ext>
            </a:extLst>
          </p:cNvPr>
          <p:cNvSpPr/>
          <p:nvPr/>
        </p:nvSpPr>
        <p:spPr>
          <a:xfrm rot="16200000">
            <a:off x="5913438" y="582612"/>
            <a:ext cx="365125" cy="121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AFBBA59-DCB6-C23E-A093-36BEF886282F}"/>
              </a:ext>
            </a:extLst>
          </p:cNvPr>
          <p:cNvSpPr txBox="1">
            <a:spLocks/>
          </p:cNvSpPr>
          <p:nvPr/>
        </p:nvSpPr>
        <p:spPr>
          <a:xfrm>
            <a:off x="0" y="361950"/>
            <a:ext cx="12192000" cy="904875"/>
          </a:xfrm>
          <a:prstGeom prst="rect">
            <a:avLst/>
          </a:prstGeom>
          <a:solidFill>
            <a:schemeClr val="accent1">
              <a:lumMod val="75000"/>
            </a:schemeClr>
          </a:solidFill>
          <a:ln w="38100">
            <a:noFill/>
          </a:ln>
        </p:spPr>
        <p:txBody>
          <a:bodyPr anchor="t"/>
          <a:lstStyle>
            <a:lvl1pPr algn="l" defTabSz="914400" rtl="0" eaLnBrk="1" latinLnBrk="0" hangingPunct="1">
              <a:lnSpc>
                <a:spcPct val="90000"/>
              </a:lnSpc>
              <a:spcBef>
                <a:spcPct val="0"/>
              </a:spcBef>
              <a:buNone/>
              <a:defRPr sz="4400" b="1" kern="1200">
                <a:solidFill>
                  <a:srgbClr val="003087"/>
                </a:solidFill>
                <a:latin typeface="+mn-lt"/>
                <a:ea typeface="+mj-ea"/>
                <a:cs typeface="+mj-cs"/>
              </a:defRPr>
            </a:lvl1pPr>
          </a:lstStyle>
          <a:p>
            <a:pPr algn="ctr"/>
            <a:r>
              <a:rPr lang="en-US" sz="5400">
                <a:solidFill>
                  <a:schemeClr val="bg1"/>
                </a:solidFill>
              </a:rPr>
              <a:t>Specific and Complex Reporting</a:t>
            </a:r>
            <a:endParaRPr lang="en-US" sz="5400" dirty="0">
              <a:solidFill>
                <a:schemeClr val="bg1"/>
              </a:solidFill>
            </a:endParaRPr>
          </a:p>
        </p:txBody>
      </p:sp>
      <p:sp>
        <p:nvSpPr>
          <p:cNvPr id="6" name="Slide Number Placeholder 26">
            <a:extLst>
              <a:ext uri="{FF2B5EF4-FFF2-40B4-BE49-F238E27FC236}">
                <a16:creationId xmlns:a16="http://schemas.microsoft.com/office/drawing/2014/main" id="{ABAFED11-86BB-21B3-B5CC-AB4B3E7C04AC}"/>
              </a:ext>
            </a:extLst>
          </p:cNvPr>
          <p:cNvSpPr txBox="1">
            <a:spLocks/>
          </p:cNvSpPr>
          <p:nvPr/>
        </p:nvSpPr>
        <p:spPr>
          <a:xfrm>
            <a:off x="11301215" y="6483987"/>
            <a:ext cx="54805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solidFill>
                  <a:schemeClr val="bg1"/>
                </a:solidFill>
              </a:rPr>
              <a:pPr/>
              <a:t>16</a:t>
            </a:fld>
            <a:endParaRPr lang="en-US" dirty="0">
              <a:solidFill>
                <a:schemeClr val="bg1"/>
              </a:solidFill>
            </a:endParaRPr>
          </a:p>
        </p:txBody>
      </p:sp>
      <p:sp>
        <p:nvSpPr>
          <p:cNvPr id="7" name="Content Placeholder 8">
            <a:extLst>
              <a:ext uri="{FF2B5EF4-FFF2-40B4-BE49-F238E27FC236}">
                <a16:creationId xmlns:a16="http://schemas.microsoft.com/office/drawing/2014/main" id="{45640373-D29B-7FEB-6AD2-DC0D793A8A06}"/>
              </a:ext>
            </a:extLst>
          </p:cNvPr>
          <p:cNvSpPr txBox="1">
            <a:spLocks/>
          </p:cNvSpPr>
          <p:nvPr/>
        </p:nvSpPr>
        <p:spPr>
          <a:xfrm>
            <a:off x="845075" y="1473125"/>
            <a:ext cx="3173278" cy="522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Revenue by Payor</a:t>
            </a:r>
          </a:p>
        </p:txBody>
      </p:sp>
      <p:sp>
        <p:nvSpPr>
          <p:cNvPr id="8" name="Content Placeholder 9">
            <a:extLst>
              <a:ext uri="{FF2B5EF4-FFF2-40B4-BE49-F238E27FC236}">
                <a16:creationId xmlns:a16="http://schemas.microsoft.com/office/drawing/2014/main" id="{FA2AE06A-539F-3994-4C9C-9FBF299F7900}"/>
              </a:ext>
            </a:extLst>
          </p:cNvPr>
          <p:cNvSpPr txBox="1">
            <a:spLocks/>
          </p:cNvSpPr>
          <p:nvPr/>
        </p:nvSpPr>
        <p:spPr>
          <a:xfrm>
            <a:off x="4355795" y="1511980"/>
            <a:ext cx="3173278" cy="522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Admissions</a:t>
            </a:r>
            <a:r>
              <a:rPr lang="en-US" dirty="0"/>
              <a:t> </a:t>
            </a:r>
          </a:p>
        </p:txBody>
      </p:sp>
      <p:sp>
        <p:nvSpPr>
          <p:cNvPr id="9" name="Content Placeholder 12">
            <a:extLst>
              <a:ext uri="{FF2B5EF4-FFF2-40B4-BE49-F238E27FC236}">
                <a16:creationId xmlns:a16="http://schemas.microsoft.com/office/drawing/2014/main" id="{E41F5D22-66F3-0668-B43E-4B2AE6B42B59}"/>
              </a:ext>
            </a:extLst>
          </p:cNvPr>
          <p:cNvSpPr txBox="1">
            <a:spLocks/>
          </p:cNvSpPr>
          <p:nvPr/>
        </p:nvSpPr>
        <p:spPr>
          <a:xfrm>
            <a:off x="8200081" y="1511980"/>
            <a:ext cx="3389405" cy="5225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Beds and Services</a:t>
            </a:r>
          </a:p>
        </p:txBody>
      </p:sp>
      <p:sp>
        <p:nvSpPr>
          <p:cNvPr id="10" name="Content Placeholder 4">
            <a:extLst>
              <a:ext uri="{FF2B5EF4-FFF2-40B4-BE49-F238E27FC236}">
                <a16:creationId xmlns:a16="http://schemas.microsoft.com/office/drawing/2014/main" id="{993BDC55-1B58-9D3E-775B-177C49A4CB4A}"/>
              </a:ext>
            </a:extLst>
          </p:cNvPr>
          <p:cNvSpPr txBox="1">
            <a:spLocks/>
          </p:cNvSpPr>
          <p:nvPr/>
        </p:nvSpPr>
        <p:spPr>
          <a:xfrm>
            <a:off x="4485558" y="2100489"/>
            <a:ext cx="3173279" cy="28286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Wingdings" panose="05000000000000000000" pitchFamily="2" charset="2"/>
              <a:buChar char="§"/>
            </a:pPr>
            <a:r>
              <a:rPr lang="en-US" sz="1600" dirty="0"/>
              <a:t>Broken out different in system</a:t>
            </a:r>
          </a:p>
          <a:p>
            <a:pPr marL="342900" indent="-342900">
              <a:lnSpc>
                <a:spcPct val="100000"/>
              </a:lnSpc>
              <a:spcBef>
                <a:spcPts val="0"/>
              </a:spcBef>
              <a:buFont typeface="Wingdings" panose="05000000000000000000" pitchFamily="2" charset="2"/>
              <a:buChar char="§"/>
            </a:pPr>
            <a:r>
              <a:rPr lang="en-US" sz="1600" dirty="0"/>
              <a:t>Incorrect calculations</a:t>
            </a:r>
          </a:p>
          <a:p>
            <a:pPr marL="342900" indent="-342900">
              <a:lnSpc>
                <a:spcPct val="100000"/>
              </a:lnSpc>
              <a:spcBef>
                <a:spcPts val="0"/>
              </a:spcBef>
              <a:buFont typeface="Wingdings" panose="05000000000000000000" pitchFamily="2" charset="2"/>
              <a:buChar char="§"/>
            </a:pPr>
            <a:r>
              <a:rPr lang="en-US" sz="1600" dirty="0"/>
              <a:t>Changes impact other data</a:t>
            </a:r>
          </a:p>
          <a:p>
            <a:endParaRPr lang="en-US" dirty="0"/>
          </a:p>
          <a:p>
            <a:endParaRPr lang="en-US" dirty="0"/>
          </a:p>
        </p:txBody>
      </p:sp>
      <p:sp>
        <p:nvSpPr>
          <p:cNvPr id="11" name="Content Placeholder 10">
            <a:extLst>
              <a:ext uri="{FF2B5EF4-FFF2-40B4-BE49-F238E27FC236}">
                <a16:creationId xmlns:a16="http://schemas.microsoft.com/office/drawing/2014/main" id="{7FE9AB3F-2BAF-40B0-43D2-CC209C412CEB}"/>
              </a:ext>
            </a:extLst>
          </p:cNvPr>
          <p:cNvSpPr txBox="1">
            <a:spLocks/>
          </p:cNvSpPr>
          <p:nvPr/>
        </p:nvSpPr>
        <p:spPr>
          <a:xfrm>
            <a:off x="8224635" y="2100488"/>
            <a:ext cx="3381810" cy="28286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Font typeface="Wingdings" panose="05000000000000000000" pitchFamily="2" charset="2"/>
              <a:buChar char="§"/>
            </a:pPr>
            <a:r>
              <a:rPr lang="en-US" sz="1600" dirty="0"/>
              <a:t>Based on end of reporting period</a:t>
            </a:r>
          </a:p>
          <a:p>
            <a:pPr marL="285750" indent="-285750">
              <a:lnSpc>
                <a:spcPct val="100000"/>
              </a:lnSpc>
              <a:spcBef>
                <a:spcPts val="0"/>
              </a:spcBef>
              <a:buFont typeface="Wingdings" panose="05000000000000000000" pitchFamily="2" charset="2"/>
              <a:buChar char="§"/>
            </a:pPr>
            <a:r>
              <a:rPr lang="en-US" sz="1600" dirty="0"/>
              <a:t>Multiple licenses/joint reporting</a:t>
            </a:r>
          </a:p>
          <a:p>
            <a:pPr marL="285750" indent="-285750">
              <a:lnSpc>
                <a:spcPct val="100000"/>
              </a:lnSpc>
              <a:spcBef>
                <a:spcPts val="0"/>
              </a:spcBef>
              <a:buFont typeface="Wingdings" panose="05000000000000000000" pitchFamily="2" charset="2"/>
              <a:buChar char="§"/>
            </a:pPr>
            <a:r>
              <a:rPr lang="en-US" sz="1600" dirty="0"/>
              <a:t>Impact utilization data</a:t>
            </a:r>
          </a:p>
          <a:p>
            <a:pPr marL="285750" indent="-285750">
              <a:lnSpc>
                <a:spcPct val="100000"/>
              </a:lnSpc>
              <a:spcBef>
                <a:spcPts val="0"/>
              </a:spcBef>
              <a:buFont typeface="Wingdings" panose="05000000000000000000" pitchFamily="2" charset="2"/>
              <a:buChar char="§"/>
            </a:pPr>
            <a:endParaRPr lang="en-US" sz="1600" dirty="0"/>
          </a:p>
          <a:p>
            <a:pPr marL="285750" indent="-285750">
              <a:lnSpc>
                <a:spcPct val="100000"/>
              </a:lnSpc>
              <a:spcBef>
                <a:spcPts val="0"/>
              </a:spcBef>
              <a:buFont typeface="Wingdings" panose="05000000000000000000" pitchFamily="2" charset="2"/>
              <a:buChar char="§"/>
            </a:pPr>
            <a:endParaRPr lang="en-US" sz="1600" dirty="0"/>
          </a:p>
        </p:txBody>
      </p:sp>
      <p:sp>
        <p:nvSpPr>
          <p:cNvPr id="12" name="Content Placeholder 10">
            <a:extLst>
              <a:ext uri="{FF2B5EF4-FFF2-40B4-BE49-F238E27FC236}">
                <a16:creationId xmlns:a16="http://schemas.microsoft.com/office/drawing/2014/main" id="{72504F40-ACC0-781F-1650-411CD4F36C3B}"/>
              </a:ext>
            </a:extLst>
          </p:cNvPr>
          <p:cNvSpPr txBox="1">
            <a:spLocks/>
          </p:cNvSpPr>
          <p:nvPr/>
        </p:nvSpPr>
        <p:spPr>
          <a:xfrm>
            <a:off x="740809" y="2100490"/>
            <a:ext cx="3381810" cy="28286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Font typeface="Wingdings" panose="05000000000000000000" pitchFamily="2" charset="2"/>
              <a:buChar char="§"/>
            </a:pPr>
            <a:r>
              <a:rPr lang="en-US" sz="1600" dirty="0"/>
              <a:t>Broken out differently in system</a:t>
            </a:r>
          </a:p>
          <a:p>
            <a:pPr marL="285750" indent="-285750">
              <a:lnSpc>
                <a:spcPct val="100000"/>
              </a:lnSpc>
              <a:spcBef>
                <a:spcPts val="0"/>
              </a:spcBef>
              <a:buFont typeface="Wingdings" panose="05000000000000000000" pitchFamily="2" charset="2"/>
              <a:buChar char="§"/>
            </a:pPr>
            <a:r>
              <a:rPr lang="en-US" sz="1600" dirty="0"/>
              <a:t>Incorrect calculations</a:t>
            </a:r>
          </a:p>
          <a:p>
            <a:pPr marL="285750" indent="-285750">
              <a:lnSpc>
                <a:spcPct val="100000"/>
              </a:lnSpc>
              <a:spcBef>
                <a:spcPts val="0"/>
              </a:spcBef>
              <a:buFont typeface="Wingdings" panose="05000000000000000000" pitchFamily="2" charset="2"/>
              <a:buChar char="§"/>
            </a:pPr>
            <a:r>
              <a:rPr lang="en-US" sz="1600" dirty="0"/>
              <a:t>Changes affect other data</a:t>
            </a:r>
          </a:p>
          <a:p>
            <a:pPr marL="285750" indent="-285750">
              <a:lnSpc>
                <a:spcPct val="100000"/>
              </a:lnSpc>
              <a:spcBef>
                <a:spcPts val="0"/>
              </a:spcBef>
              <a:buFont typeface="Wingdings" panose="05000000000000000000" pitchFamily="2" charset="2"/>
              <a:buChar char="§"/>
            </a:pPr>
            <a:r>
              <a:rPr lang="en-US" sz="1600" dirty="0"/>
              <a:t>Current vs previous year</a:t>
            </a:r>
          </a:p>
          <a:p>
            <a:pPr marL="285750" indent="-285750">
              <a:lnSpc>
                <a:spcPct val="100000"/>
              </a:lnSpc>
              <a:spcBef>
                <a:spcPts val="0"/>
              </a:spcBef>
              <a:buFont typeface="Wingdings" panose="05000000000000000000" pitchFamily="2" charset="2"/>
              <a:buChar char="§"/>
            </a:pPr>
            <a:endParaRPr lang="en-US" sz="1600" dirty="0"/>
          </a:p>
        </p:txBody>
      </p:sp>
      <p:sp>
        <p:nvSpPr>
          <p:cNvPr id="14" name="Diagonal Stripe 13">
            <a:extLst>
              <a:ext uri="{FF2B5EF4-FFF2-40B4-BE49-F238E27FC236}">
                <a16:creationId xmlns:a16="http://schemas.microsoft.com/office/drawing/2014/main" id="{6ABE42B4-829A-5576-868D-A407D3F8204A}"/>
              </a:ext>
            </a:extLst>
          </p:cNvPr>
          <p:cNvSpPr/>
          <p:nvPr/>
        </p:nvSpPr>
        <p:spPr>
          <a:xfrm rot="5400000">
            <a:off x="11424980" y="499811"/>
            <a:ext cx="923927" cy="610107"/>
          </a:xfrm>
          <a:prstGeom prst="diagStrip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14">
            <a:extLst>
              <a:ext uri="{FF2B5EF4-FFF2-40B4-BE49-F238E27FC236}">
                <a16:creationId xmlns:a16="http://schemas.microsoft.com/office/drawing/2014/main" id="{C2ABD57B-D4D6-BE67-1E67-7050A7601E67}"/>
              </a:ext>
            </a:extLst>
          </p:cNvPr>
          <p:cNvPicPr>
            <a:picLocks noChangeAspect="1"/>
          </p:cNvPicPr>
          <p:nvPr/>
        </p:nvPicPr>
        <p:blipFill rotWithShape="1">
          <a:blip r:embed="rId5"/>
          <a:srcRect l="4943" t="5708" r="2738"/>
          <a:stretch/>
        </p:blipFill>
        <p:spPr>
          <a:xfrm>
            <a:off x="8602866" y="3030415"/>
            <a:ext cx="2583834" cy="3065723"/>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A2C65CF6-65C3-602F-C468-D2750CBC3025}"/>
              </a:ext>
            </a:extLst>
          </p:cNvPr>
          <p:cNvPicPr>
            <a:picLocks noChangeAspect="1"/>
          </p:cNvPicPr>
          <p:nvPr/>
        </p:nvPicPr>
        <p:blipFill>
          <a:blip r:embed="rId6"/>
          <a:stretch>
            <a:fillRect/>
          </a:stretch>
        </p:blipFill>
        <p:spPr>
          <a:xfrm>
            <a:off x="1132594" y="3289455"/>
            <a:ext cx="2408949" cy="2963707"/>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D4AF1D30-C9E0-0C66-FECC-8FAC9F38154D}"/>
              </a:ext>
            </a:extLst>
          </p:cNvPr>
          <p:cNvPicPr>
            <a:picLocks noChangeAspect="1"/>
          </p:cNvPicPr>
          <p:nvPr/>
        </p:nvPicPr>
        <p:blipFill>
          <a:blip r:embed="rId7"/>
          <a:stretch>
            <a:fillRect/>
          </a:stretch>
        </p:blipFill>
        <p:spPr>
          <a:xfrm>
            <a:off x="4485558" y="3268933"/>
            <a:ext cx="3276600" cy="2827205"/>
          </a:xfrm>
          <a:prstGeom prst="rect">
            <a:avLst/>
          </a:prstGeom>
          <a:ln>
            <a:noFill/>
          </a:ln>
          <a:effectLst>
            <a:outerShdw blurRad="190500" algn="tl" rotWithShape="0">
              <a:srgbClr val="000000">
                <a:alpha val="70000"/>
              </a:srgbClr>
            </a:outerShdw>
          </a:effectLst>
        </p:spPr>
      </p:pic>
      <p:pic>
        <p:nvPicPr>
          <p:cNvPr id="19" name="Audio 18">
            <a:hlinkClick r:id="" action="ppaction://media"/>
            <a:extLst>
              <a:ext uri="{FF2B5EF4-FFF2-40B4-BE49-F238E27FC236}">
                <a16:creationId xmlns:a16="http://schemas.microsoft.com/office/drawing/2014/main" id="{F06E033A-37C3-2EA8-D39C-00D4CDCDA39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96130208"/>
      </p:ext>
    </p:extLst>
  </p:cSld>
  <p:clrMapOvr>
    <a:masterClrMapping/>
  </p:clrMapOvr>
  <mc:AlternateContent xmlns:mc="http://schemas.openxmlformats.org/markup-compatibility/2006" xmlns:p14="http://schemas.microsoft.com/office/powerpoint/2010/main">
    <mc:Choice Requires="p14">
      <p:transition spd="slow" p14:dur="1400" advTm="214821">
        <p14:doors dir="vert"/>
      </p:transition>
    </mc:Choice>
    <mc:Fallback xmlns="">
      <p:transition spd="slow" advTm="2148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1DDB73-C070-5FC4-D8B8-F1F194C0D84F}"/>
              </a:ext>
            </a:extLst>
          </p:cNvPr>
          <p:cNvSpPr>
            <a:spLocks noGrp="1"/>
          </p:cNvSpPr>
          <p:nvPr>
            <p:ph type="title"/>
          </p:nvPr>
        </p:nvSpPr>
        <p:spPr>
          <a:xfrm>
            <a:off x="2697480" y="1710676"/>
            <a:ext cx="7604559" cy="2810460"/>
          </a:xfrm>
        </p:spPr>
        <p:txBody>
          <a:bodyPr anchor="ctr">
            <a:normAutofit/>
          </a:bodyPr>
          <a:lstStyle/>
          <a:p>
            <a:r>
              <a:rPr lang="en-US" sz="4000" dirty="0"/>
              <a:t>Be sure to ask questions or reach out whenever something is unclear. There’s no question too small or insignificant.</a:t>
            </a:r>
          </a:p>
        </p:txBody>
      </p:sp>
      <p:sp>
        <p:nvSpPr>
          <p:cNvPr id="5" name="Text Placeholder 5">
            <a:extLst>
              <a:ext uri="{FF2B5EF4-FFF2-40B4-BE49-F238E27FC236}">
                <a16:creationId xmlns:a16="http://schemas.microsoft.com/office/drawing/2014/main" id="{26F2B664-DE20-EA36-8FB0-5D441C8DD742}"/>
              </a:ext>
            </a:extLst>
          </p:cNvPr>
          <p:cNvSpPr txBox="1">
            <a:spLocks/>
          </p:cNvSpPr>
          <p:nvPr/>
        </p:nvSpPr>
        <p:spPr>
          <a:xfrm>
            <a:off x="734069" y="416297"/>
            <a:ext cx="1364297" cy="10945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400" dirty="0">
                <a:solidFill>
                  <a:schemeClr val="accent1">
                    <a:lumMod val="75000"/>
                  </a:schemeClr>
                </a:solidFill>
                <a:latin typeface="Tenorite" panose="00000500000000000000" pitchFamily="2" charset="0"/>
              </a:rPr>
              <a:t>“</a:t>
            </a:r>
          </a:p>
        </p:txBody>
      </p:sp>
      <p:sp>
        <p:nvSpPr>
          <p:cNvPr id="6" name="Text Placeholder 6">
            <a:extLst>
              <a:ext uri="{FF2B5EF4-FFF2-40B4-BE49-F238E27FC236}">
                <a16:creationId xmlns:a16="http://schemas.microsoft.com/office/drawing/2014/main" id="{6A116875-D36F-3BF7-2A2D-CE6E59A06246}"/>
              </a:ext>
            </a:extLst>
          </p:cNvPr>
          <p:cNvSpPr txBox="1">
            <a:spLocks/>
          </p:cNvSpPr>
          <p:nvPr/>
        </p:nvSpPr>
        <p:spPr>
          <a:xfrm>
            <a:off x="5982970" y="4675639"/>
            <a:ext cx="3511550" cy="67945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dirty="0">
                <a:solidFill>
                  <a:schemeClr val="bg1"/>
                </a:solidFill>
              </a:rPr>
              <a:t>-Dwayne Collins</a:t>
            </a:r>
          </a:p>
          <a:p>
            <a:endParaRPr lang="en-US" dirty="0"/>
          </a:p>
        </p:txBody>
      </p:sp>
      <p:sp>
        <p:nvSpPr>
          <p:cNvPr id="7" name="Text Placeholder 7">
            <a:extLst>
              <a:ext uri="{FF2B5EF4-FFF2-40B4-BE49-F238E27FC236}">
                <a16:creationId xmlns:a16="http://schemas.microsoft.com/office/drawing/2014/main" id="{23FBBBB6-D011-AA72-CAD3-81F455D6DB45}"/>
              </a:ext>
            </a:extLst>
          </p:cNvPr>
          <p:cNvSpPr txBox="1">
            <a:spLocks/>
          </p:cNvSpPr>
          <p:nvPr/>
        </p:nvSpPr>
        <p:spPr>
          <a:xfrm>
            <a:off x="9494520" y="3429000"/>
            <a:ext cx="1364297" cy="10945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3400" dirty="0">
                <a:solidFill>
                  <a:schemeClr val="accent1">
                    <a:lumMod val="75000"/>
                  </a:schemeClr>
                </a:solidFill>
                <a:latin typeface="Tenorite" panose="00000500000000000000" pitchFamily="2" charset="0"/>
              </a:rPr>
              <a:t>”</a:t>
            </a:r>
          </a:p>
        </p:txBody>
      </p:sp>
      <p:pic>
        <p:nvPicPr>
          <p:cNvPr id="22" name="Audio 21">
            <a:hlinkClick r:id="" action="ppaction://media"/>
            <a:extLst>
              <a:ext uri="{FF2B5EF4-FFF2-40B4-BE49-F238E27FC236}">
                <a16:creationId xmlns:a16="http://schemas.microsoft.com/office/drawing/2014/main" id="{4249ED03-1E4C-168F-8EEF-C2C7E1A602B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6397708"/>
      </p:ext>
    </p:extLst>
  </p:cSld>
  <p:clrMapOvr>
    <a:masterClrMapping/>
  </p:clrMapOvr>
  <mc:AlternateContent xmlns:mc="http://schemas.openxmlformats.org/markup-compatibility/2006" xmlns:p14="http://schemas.microsoft.com/office/powerpoint/2010/main">
    <mc:Choice Requires="p14">
      <p:transition spd="slow" p14:dur="1250" advTm="21929">
        <p14:warp dir="in"/>
      </p:transition>
    </mc:Choice>
    <mc:Fallback xmlns="">
      <p:transition spd="slow" advTm="219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A67B31-4B63-9D24-5B3C-8123D2F28EED}"/>
              </a:ext>
            </a:extLst>
          </p:cNvPr>
          <p:cNvSpPr>
            <a:spLocks noGrp="1"/>
          </p:cNvSpPr>
          <p:nvPr>
            <p:ph idx="1"/>
          </p:nvPr>
        </p:nvSpPr>
        <p:spPr/>
        <p:txBody>
          <a:bodyPr/>
          <a:lstStyle/>
          <a:p>
            <a:r>
              <a:rPr lang="en-US" dirty="0"/>
              <a:t>Meeting deadlines is critical. </a:t>
            </a:r>
          </a:p>
          <a:p>
            <a:r>
              <a:rPr lang="en-US" dirty="0"/>
              <a:t>Preparing and becoming familiar with the survey ahead of time makes reporting easier. </a:t>
            </a:r>
          </a:p>
          <a:p>
            <a:r>
              <a:rPr lang="en-US" dirty="0"/>
              <a:t>Being aware of data entry pitfalls and corresponding fields reduces errors. </a:t>
            </a:r>
          </a:p>
          <a:p>
            <a:r>
              <a:rPr lang="en-US" dirty="0"/>
              <a:t>Specific and complex data reporting is not uncommon so reaching out to HSU can be a major asset to ensuring accurate as well as timely submission.</a:t>
            </a:r>
          </a:p>
          <a:p>
            <a:endParaRPr lang="en-US" dirty="0"/>
          </a:p>
        </p:txBody>
      </p:sp>
      <p:sp>
        <p:nvSpPr>
          <p:cNvPr id="3" name="Title 2">
            <a:extLst>
              <a:ext uri="{FF2B5EF4-FFF2-40B4-BE49-F238E27FC236}">
                <a16:creationId xmlns:a16="http://schemas.microsoft.com/office/drawing/2014/main" id="{7F523D61-9B11-E907-1EB6-84BBC5E37F2A}"/>
              </a:ext>
            </a:extLst>
          </p:cNvPr>
          <p:cNvSpPr>
            <a:spLocks noGrp="1"/>
          </p:cNvSpPr>
          <p:nvPr>
            <p:ph type="title"/>
          </p:nvPr>
        </p:nvSpPr>
        <p:spPr/>
        <p:txBody>
          <a:bodyPr/>
          <a:lstStyle/>
          <a:p>
            <a:r>
              <a:rPr lang="en-US" dirty="0"/>
              <a:t>Summary</a:t>
            </a:r>
          </a:p>
        </p:txBody>
      </p:sp>
      <p:pic>
        <p:nvPicPr>
          <p:cNvPr id="10" name="Audio 9">
            <a:hlinkClick r:id="" action="ppaction://media"/>
            <a:extLst>
              <a:ext uri="{FF2B5EF4-FFF2-40B4-BE49-F238E27FC236}">
                <a16:creationId xmlns:a16="http://schemas.microsoft.com/office/drawing/2014/main" id="{734E67E6-218F-8E77-761A-9A48261E158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42116843"/>
      </p:ext>
    </p:extLst>
  </p:cSld>
  <p:clrMapOvr>
    <a:masterClrMapping/>
  </p:clrMapOvr>
  <mc:AlternateContent xmlns:mc="http://schemas.openxmlformats.org/markup-compatibility/2006" xmlns:p14="http://schemas.microsoft.com/office/powerpoint/2010/main">
    <mc:Choice Requires="p14">
      <p:transition spd="slow" p14:dur="1300" advTm="45992">
        <p14:pan dir="u"/>
      </p:transition>
    </mc:Choice>
    <mc:Fallback xmlns="">
      <p:transition spd="slow" advTm="459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CEFFA5-99FF-46CE-A84C-196607A96442}"/>
              </a:ext>
            </a:extLst>
          </p:cNvPr>
          <p:cNvSpPr>
            <a:spLocks noGrp="1"/>
          </p:cNvSpPr>
          <p:nvPr>
            <p:ph type="title"/>
          </p:nvPr>
        </p:nvSpPr>
        <p:spPr/>
        <p:txBody>
          <a:bodyPr/>
          <a:lstStyle/>
          <a:p>
            <a:r>
              <a:rPr lang="en-US" dirty="0"/>
              <a:t>Thank you!</a:t>
            </a:r>
          </a:p>
        </p:txBody>
      </p:sp>
      <p:sp>
        <p:nvSpPr>
          <p:cNvPr id="6" name="Text Placeholder 5">
            <a:extLst>
              <a:ext uri="{FF2B5EF4-FFF2-40B4-BE49-F238E27FC236}">
                <a16:creationId xmlns:a16="http://schemas.microsoft.com/office/drawing/2014/main" id="{B298D056-086F-46DA-8A70-35C1DC9609E2}"/>
              </a:ext>
            </a:extLst>
          </p:cNvPr>
          <p:cNvSpPr>
            <a:spLocks noGrp="1"/>
          </p:cNvSpPr>
          <p:nvPr>
            <p:ph type="body" idx="1"/>
          </p:nvPr>
        </p:nvSpPr>
        <p:spPr/>
        <p:txBody>
          <a:bodyPr/>
          <a:lstStyle/>
          <a:p>
            <a:pPr algn="ctr"/>
            <a:r>
              <a:rPr lang="en-US" sz="3200" b="1" dirty="0"/>
              <a:t>Hospital Survey Unit</a:t>
            </a:r>
          </a:p>
        </p:txBody>
      </p:sp>
      <p:sp>
        <p:nvSpPr>
          <p:cNvPr id="7" name="Text Placeholder 6">
            <a:extLst>
              <a:ext uri="{FF2B5EF4-FFF2-40B4-BE49-F238E27FC236}">
                <a16:creationId xmlns:a16="http://schemas.microsoft.com/office/drawing/2014/main" id="{90A4FC4C-B3A8-4F59-9EFB-9A8984D11B12}"/>
              </a:ext>
            </a:extLst>
          </p:cNvPr>
          <p:cNvSpPr>
            <a:spLocks noGrp="1"/>
          </p:cNvSpPr>
          <p:nvPr>
            <p:ph type="body" sz="quarter" idx="10"/>
          </p:nvPr>
        </p:nvSpPr>
        <p:spPr>
          <a:xfrm>
            <a:off x="838200" y="4432300"/>
            <a:ext cx="10509250" cy="1397000"/>
          </a:xfrm>
        </p:spPr>
        <p:txBody>
          <a:bodyPr>
            <a:normAutofit/>
          </a:bodyPr>
          <a:lstStyle/>
          <a:p>
            <a:pPr algn="ctr"/>
            <a:r>
              <a:rPr lang="en-US" sz="2000" dirty="0"/>
              <a:t>512-776-7261</a:t>
            </a:r>
          </a:p>
          <a:p>
            <a:pPr algn="ctr"/>
            <a:r>
              <a:rPr lang="en-US" sz="2000" dirty="0"/>
              <a:t>HSU@dshs.texas.gov</a:t>
            </a:r>
          </a:p>
          <a:p>
            <a:pPr algn="ctr"/>
            <a:r>
              <a:rPr lang="en-US" sz="2000" dirty="0">
                <a:hlinkClick r:id="rId5"/>
              </a:rPr>
              <a:t>Hospital Survey Unit Hospital Data Collection and Reporting | Texas DSHS</a:t>
            </a:r>
            <a:endParaRPr lang="en-US" sz="2000" dirty="0"/>
          </a:p>
        </p:txBody>
      </p:sp>
      <p:pic>
        <p:nvPicPr>
          <p:cNvPr id="4" name="Audio 3">
            <a:hlinkClick r:id="" action="ppaction://media"/>
            <a:extLst>
              <a:ext uri="{FF2B5EF4-FFF2-40B4-BE49-F238E27FC236}">
                <a16:creationId xmlns:a16="http://schemas.microsoft.com/office/drawing/2014/main" id="{B8DAE1C6-9524-6E59-3AE9-8D77514849E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0448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advTm="23688">
        <p15:prstTrans prst="curtains"/>
      </p:transition>
    </mc:Choice>
    <mc:Fallback xmlns="">
      <p:transition spd="slow" advTm="236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5397203-E5E8-4CC6-A240-6F1FB2CC133C}"/>
              </a:ext>
            </a:extLst>
          </p:cNvPr>
          <p:cNvSpPr>
            <a:spLocks noGrp="1"/>
          </p:cNvSpPr>
          <p:nvPr>
            <p:ph idx="1"/>
          </p:nvPr>
        </p:nvSpPr>
        <p:spPr/>
        <p:txBody>
          <a:bodyPr>
            <a:normAutofit fontScale="85000" lnSpcReduction="20000"/>
          </a:bodyPr>
          <a:lstStyle/>
          <a:p>
            <a:pPr marL="457200" indent="-457200">
              <a:spcBef>
                <a:spcPts val="1200"/>
              </a:spcBef>
              <a:buFont typeface="Wingdings" panose="05000000000000000000" pitchFamily="2" charset="2"/>
              <a:buChar char="v"/>
            </a:pPr>
            <a:r>
              <a:rPr lang="en-US" dirty="0"/>
              <a:t>Team Introduction</a:t>
            </a:r>
          </a:p>
          <a:p>
            <a:pPr marL="457200" indent="-457200">
              <a:spcBef>
                <a:spcPts val="1200"/>
              </a:spcBef>
              <a:buFont typeface="Wingdings" panose="05000000000000000000" pitchFamily="2" charset="2"/>
              <a:buChar char="v"/>
            </a:pPr>
            <a:r>
              <a:rPr lang="en-US" dirty="0"/>
              <a:t>Brief Background</a:t>
            </a:r>
          </a:p>
          <a:p>
            <a:pPr marL="457200" indent="-457200">
              <a:spcBef>
                <a:spcPts val="1200"/>
              </a:spcBef>
              <a:buFont typeface="Wingdings" panose="05000000000000000000" pitchFamily="2" charset="2"/>
              <a:buChar char="v"/>
            </a:pPr>
            <a:r>
              <a:rPr lang="en-US" dirty="0"/>
              <a:t>Reporting Deadlines</a:t>
            </a:r>
          </a:p>
          <a:p>
            <a:pPr marL="457200" indent="-457200">
              <a:spcBef>
                <a:spcPts val="1200"/>
              </a:spcBef>
              <a:buFont typeface="Wingdings" panose="05000000000000000000" pitchFamily="2" charset="2"/>
              <a:buChar char="v"/>
            </a:pPr>
            <a:r>
              <a:rPr lang="en-US" dirty="0"/>
              <a:t>Validations Rules</a:t>
            </a:r>
          </a:p>
          <a:p>
            <a:pPr marL="457200" indent="-457200">
              <a:spcBef>
                <a:spcPts val="1200"/>
              </a:spcBef>
              <a:buFont typeface="Wingdings" panose="05000000000000000000" pitchFamily="2" charset="2"/>
              <a:buChar char="v"/>
            </a:pPr>
            <a:r>
              <a:rPr lang="en-US" dirty="0"/>
              <a:t>Data Entry Reminders</a:t>
            </a:r>
          </a:p>
          <a:p>
            <a:pPr marL="457200" indent="-457200">
              <a:spcBef>
                <a:spcPts val="1200"/>
              </a:spcBef>
              <a:buFont typeface="Wingdings" panose="05000000000000000000" pitchFamily="2" charset="2"/>
              <a:buChar char="v"/>
            </a:pPr>
            <a:r>
              <a:rPr lang="en-US" dirty="0"/>
              <a:t>Pre-populated Variables</a:t>
            </a:r>
          </a:p>
          <a:p>
            <a:pPr marL="457200" indent="-457200">
              <a:spcBef>
                <a:spcPts val="1200"/>
              </a:spcBef>
              <a:buFont typeface="Wingdings" panose="05000000000000000000" pitchFamily="2" charset="2"/>
              <a:buChar char="v"/>
            </a:pPr>
            <a:r>
              <a:rPr lang="en-US" dirty="0"/>
              <a:t>Corresponding Variables</a:t>
            </a:r>
          </a:p>
          <a:p>
            <a:pPr marL="457200" indent="-457200">
              <a:spcBef>
                <a:spcPts val="1200"/>
              </a:spcBef>
              <a:buFont typeface="Wingdings" panose="05000000000000000000" pitchFamily="2" charset="2"/>
              <a:buChar char="v"/>
            </a:pPr>
            <a:r>
              <a:rPr lang="en-US" dirty="0"/>
              <a:t>Specific and Complex Reporting</a:t>
            </a:r>
          </a:p>
          <a:p>
            <a:pPr marL="457200" indent="-457200">
              <a:spcBef>
                <a:spcPts val="1200"/>
              </a:spcBef>
              <a:buFont typeface="Wingdings" panose="05000000000000000000" pitchFamily="2" charset="2"/>
              <a:buChar char="v"/>
            </a:pPr>
            <a:r>
              <a:rPr lang="en-US" dirty="0"/>
              <a:t>Summary</a:t>
            </a:r>
          </a:p>
        </p:txBody>
      </p:sp>
      <p:sp>
        <p:nvSpPr>
          <p:cNvPr id="3" name="Title 2">
            <a:extLst>
              <a:ext uri="{FF2B5EF4-FFF2-40B4-BE49-F238E27FC236}">
                <a16:creationId xmlns:a16="http://schemas.microsoft.com/office/drawing/2014/main" id="{7CAC51E4-CC3B-43DF-BDD7-40BEAA98BCE8}"/>
              </a:ext>
            </a:extLst>
          </p:cNvPr>
          <p:cNvSpPr>
            <a:spLocks noGrp="1"/>
          </p:cNvSpPr>
          <p:nvPr>
            <p:ph type="title"/>
          </p:nvPr>
        </p:nvSpPr>
        <p:spPr/>
        <p:txBody>
          <a:bodyPr/>
          <a:lstStyle/>
          <a:p>
            <a:r>
              <a:rPr lang="en-US" dirty="0"/>
              <a:t>Overview</a:t>
            </a:r>
          </a:p>
        </p:txBody>
      </p:sp>
      <p:pic>
        <p:nvPicPr>
          <p:cNvPr id="40" name="Audio 39">
            <a:hlinkClick r:id="" action="ppaction://media"/>
            <a:extLst>
              <a:ext uri="{FF2B5EF4-FFF2-40B4-BE49-F238E27FC236}">
                <a16:creationId xmlns:a16="http://schemas.microsoft.com/office/drawing/2014/main" id="{FBCCD58F-3FE1-CB70-707E-5833EBDA4A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4809868"/>
      </p:ext>
    </p:extLst>
  </p:cSld>
  <p:clrMapOvr>
    <a:masterClrMapping/>
  </p:clrMapOvr>
  <p:transition spd="slow" advTm="1262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31623D-D2DE-4050-AD21-6910961B8C2B}"/>
              </a:ext>
            </a:extLst>
          </p:cNvPr>
          <p:cNvSpPr>
            <a:spLocks noGrp="1"/>
          </p:cNvSpPr>
          <p:nvPr>
            <p:ph type="title"/>
          </p:nvPr>
        </p:nvSpPr>
        <p:spPr/>
        <p:txBody>
          <a:bodyPr/>
          <a:lstStyle/>
          <a:p>
            <a:r>
              <a:rPr lang="en-US" dirty="0"/>
              <a:t>Meet the Team</a:t>
            </a:r>
          </a:p>
        </p:txBody>
      </p:sp>
      <p:pic>
        <p:nvPicPr>
          <p:cNvPr id="5" name="Picture Placeholder 11">
            <a:extLst>
              <a:ext uri="{FF2B5EF4-FFF2-40B4-BE49-F238E27FC236}">
                <a16:creationId xmlns:a16="http://schemas.microsoft.com/office/drawing/2014/main" id="{D0E083AD-EC1F-BDB1-569D-202CF2A1C393}"/>
              </a:ext>
            </a:extLst>
          </p:cNvPr>
          <p:cNvPicPr>
            <a:picLocks noChangeAspect="1"/>
          </p:cNvPicPr>
          <p:nvPr/>
        </p:nvPicPr>
        <p:blipFill rotWithShape="1">
          <a:blip r:embed="rId5"/>
          <a:srcRect l="-2443" t="-531" r="2443" b="25768"/>
          <a:stretch/>
        </p:blipFill>
        <p:spPr>
          <a:xfrm>
            <a:off x="133724" y="1567212"/>
            <a:ext cx="1200150" cy="1310737"/>
          </a:xfrm>
          <a:prstGeom prst="rect">
            <a:avLst/>
          </a:prstGeom>
        </p:spPr>
      </p:pic>
      <p:sp>
        <p:nvSpPr>
          <p:cNvPr id="6" name="Text Placeholder 3">
            <a:extLst>
              <a:ext uri="{FF2B5EF4-FFF2-40B4-BE49-F238E27FC236}">
                <a16:creationId xmlns:a16="http://schemas.microsoft.com/office/drawing/2014/main" id="{5B8484C4-9342-7831-5A7E-F9EDFE8C60BB}"/>
              </a:ext>
            </a:extLst>
          </p:cNvPr>
          <p:cNvSpPr txBox="1">
            <a:spLocks/>
          </p:cNvSpPr>
          <p:nvPr/>
        </p:nvSpPr>
        <p:spPr>
          <a:xfrm>
            <a:off x="1687300" y="1394293"/>
            <a:ext cx="2871997" cy="27578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p:txBody>
      </p:sp>
      <p:sp>
        <p:nvSpPr>
          <p:cNvPr id="7" name="Text Placeholder 4">
            <a:extLst>
              <a:ext uri="{FF2B5EF4-FFF2-40B4-BE49-F238E27FC236}">
                <a16:creationId xmlns:a16="http://schemas.microsoft.com/office/drawing/2014/main" id="{7281E3B3-3ECC-EC10-5BAB-D7884720F81C}"/>
              </a:ext>
            </a:extLst>
          </p:cNvPr>
          <p:cNvSpPr txBox="1">
            <a:spLocks/>
          </p:cNvSpPr>
          <p:nvPr/>
        </p:nvSpPr>
        <p:spPr>
          <a:xfrm>
            <a:off x="1442047" y="1484096"/>
            <a:ext cx="4507849" cy="18561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Dwayne Collins – Team Lead</a:t>
            </a:r>
          </a:p>
          <a:p>
            <a:pPr>
              <a:lnSpc>
                <a:spcPct val="100000"/>
              </a:lnSpc>
              <a:spcBef>
                <a:spcPts val="0"/>
              </a:spcBef>
            </a:pPr>
            <a:r>
              <a:rPr lang="en-US" sz="1400" b="1" dirty="0"/>
              <a:t>Role: </a:t>
            </a:r>
            <a:r>
              <a:rPr lang="en-US" sz="1400" dirty="0"/>
              <a:t>Collaborate with stakeholders, oversee survey collection process, check compliance, screen surveys, supervise statutory and annual reports</a:t>
            </a:r>
          </a:p>
          <a:p>
            <a:pPr>
              <a:lnSpc>
                <a:spcPct val="100000"/>
              </a:lnSpc>
              <a:spcBef>
                <a:spcPts val="0"/>
              </a:spcBef>
            </a:pPr>
            <a:r>
              <a:rPr lang="en-US" sz="1400" b="1" dirty="0"/>
              <a:t>Fun Fact: </a:t>
            </a:r>
            <a:r>
              <a:rPr lang="en-US" sz="1400" dirty="0"/>
              <a:t>I like to fish &amp; travel by motorcycle. </a:t>
            </a:r>
          </a:p>
          <a:p>
            <a:pPr>
              <a:lnSpc>
                <a:spcPct val="100000"/>
              </a:lnSpc>
              <a:spcBef>
                <a:spcPts val="0"/>
              </a:spcBef>
            </a:pPr>
            <a:r>
              <a:rPr lang="en-US" sz="1400" b="1" dirty="0"/>
              <a:t>Survey Advice: </a:t>
            </a:r>
            <a:r>
              <a:rPr lang="en-US" sz="1400" dirty="0"/>
              <a:t>It’s best to submit the survey early to reduce stress. Best practice is to stay current on all deadlines and info regarding the annual survey.</a:t>
            </a:r>
          </a:p>
        </p:txBody>
      </p:sp>
      <p:pic>
        <p:nvPicPr>
          <p:cNvPr id="8" name="Picture Placeholder 17">
            <a:extLst>
              <a:ext uri="{FF2B5EF4-FFF2-40B4-BE49-F238E27FC236}">
                <a16:creationId xmlns:a16="http://schemas.microsoft.com/office/drawing/2014/main" id="{8DD119A6-2BB2-CFDB-F46E-71F63692B6E4}"/>
              </a:ext>
            </a:extLst>
          </p:cNvPr>
          <p:cNvPicPr>
            <a:picLocks noChangeAspect="1"/>
          </p:cNvPicPr>
          <p:nvPr/>
        </p:nvPicPr>
        <p:blipFill rotWithShape="1">
          <a:blip r:embed="rId6"/>
          <a:srcRect l="-15" t="22" r="80691" b="-22"/>
          <a:stretch/>
        </p:blipFill>
        <p:spPr>
          <a:xfrm>
            <a:off x="6308934" y="1532185"/>
            <a:ext cx="1007151" cy="1270967"/>
          </a:xfrm>
          <a:prstGeom prst="rect">
            <a:avLst/>
          </a:prstGeom>
        </p:spPr>
      </p:pic>
      <p:sp>
        <p:nvSpPr>
          <p:cNvPr id="9" name="Text Placeholder 6">
            <a:extLst>
              <a:ext uri="{FF2B5EF4-FFF2-40B4-BE49-F238E27FC236}">
                <a16:creationId xmlns:a16="http://schemas.microsoft.com/office/drawing/2014/main" id="{DF643D9B-1A89-09BC-C346-A2C75AE7F765}"/>
              </a:ext>
            </a:extLst>
          </p:cNvPr>
          <p:cNvSpPr txBox="1">
            <a:spLocks/>
          </p:cNvSpPr>
          <p:nvPr/>
        </p:nvSpPr>
        <p:spPr>
          <a:xfrm>
            <a:off x="7512069" y="1478947"/>
            <a:ext cx="3923955" cy="29201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p:txBody>
      </p:sp>
      <p:sp>
        <p:nvSpPr>
          <p:cNvPr id="10" name="Text Placeholder 7">
            <a:extLst>
              <a:ext uri="{FF2B5EF4-FFF2-40B4-BE49-F238E27FC236}">
                <a16:creationId xmlns:a16="http://schemas.microsoft.com/office/drawing/2014/main" id="{717DCF1B-08CB-5E3B-8C74-D8F7AED3251D}"/>
              </a:ext>
            </a:extLst>
          </p:cNvPr>
          <p:cNvSpPr txBox="1">
            <a:spLocks/>
          </p:cNvSpPr>
          <p:nvPr/>
        </p:nvSpPr>
        <p:spPr>
          <a:xfrm>
            <a:off x="7512069" y="1478947"/>
            <a:ext cx="4507849" cy="1903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Andria Orbach – Data Analyst II</a:t>
            </a:r>
          </a:p>
          <a:p>
            <a:pPr>
              <a:lnSpc>
                <a:spcPct val="100000"/>
              </a:lnSpc>
              <a:spcBef>
                <a:spcPts val="0"/>
              </a:spcBef>
            </a:pPr>
            <a:r>
              <a:rPr lang="en-US" sz="1400" b="1" dirty="0"/>
              <a:t>Role: </a:t>
            </a:r>
            <a:r>
              <a:rPr lang="en-US" sz="1400" dirty="0"/>
              <a:t>Examine data from licensed hospitals, screen surveys, check for compliance, quality assurance, &amp; create statutory reports</a:t>
            </a:r>
          </a:p>
          <a:p>
            <a:pPr>
              <a:lnSpc>
                <a:spcPct val="100000"/>
              </a:lnSpc>
              <a:spcBef>
                <a:spcPts val="0"/>
              </a:spcBef>
            </a:pPr>
            <a:r>
              <a:rPr lang="en-US" sz="1400" b="1" dirty="0"/>
              <a:t>Fun Fact: </a:t>
            </a:r>
            <a:r>
              <a:rPr lang="en-US" sz="1400" dirty="0"/>
              <a:t>I’m learning to belly dance on weekends. </a:t>
            </a:r>
          </a:p>
          <a:p>
            <a:pPr>
              <a:lnSpc>
                <a:spcPct val="100000"/>
              </a:lnSpc>
              <a:spcBef>
                <a:spcPts val="0"/>
              </a:spcBef>
            </a:pPr>
            <a:r>
              <a:rPr lang="en-US" sz="1400" b="1" dirty="0"/>
              <a:t>Survey Advice: </a:t>
            </a:r>
            <a:r>
              <a:rPr lang="en-US" sz="1400" dirty="0"/>
              <a:t>Prior to completing the survey, allow sufficient time to review each section’s criteria and read survey definitions. Doing so will reduce errors. </a:t>
            </a:r>
            <a:endParaRPr lang="en-US" sz="3200" dirty="0"/>
          </a:p>
        </p:txBody>
      </p:sp>
      <p:pic>
        <p:nvPicPr>
          <p:cNvPr id="11" name="Picture Placeholder 21">
            <a:extLst>
              <a:ext uri="{FF2B5EF4-FFF2-40B4-BE49-F238E27FC236}">
                <a16:creationId xmlns:a16="http://schemas.microsoft.com/office/drawing/2014/main" id="{1C9AEDF7-BBA2-C520-B2EA-F8407DEAA255}"/>
              </a:ext>
            </a:extLst>
          </p:cNvPr>
          <p:cNvPicPr>
            <a:picLocks noChangeAspect="1"/>
          </p:cNvPicPr>
          <p:nvPr/>
        </p:nvPicPr>
        <p:blipFill rotWithShape="1">
          <a:blip r:embed="rId7"/>
          <a:srcRect t="-315" b="8234"/>
          <a:stretch/>
        </p:blipFill>
        <p:spPr>
          <a:xfrm>
            <a:off x="172082" y="3469616"/>
            <a:ext cx="1201737" cy="1310737"/>
          </a:xfrm>
          <a:prstGeom prst="rect">
            <a:avLst/>
          </a:prstGeom>
        </p:spPr>
      </p:pic>
      <p:sp>
        <p:nvSpPr>
          <p:cNvPr id="13" name="Text Placeholder 10">
            <a:extLst>
              <a:ext uri="{FF2B5EF4-FFF2-40B4-BE49-F238E27FC236}">
                <a16:creationId xmlns:a16="http://schemas.microsoft.com/office/drawing/2014/main" id="{81D26EFC-8B5E-A25E-84B6-B007F3AEE072}"/>
              </a:ext>
            </a:extLst>
          </p:cNvPr>
          <p:cNvSpPr txBox="1">
            <a:spLocks/>
          </p:cNvSpPr>
          <p:nvPr/>
        </p:nvSpPr>
        <p:spPr>
          <a:xfrm>
            <a:off x="1442047" y="3382295"/>
            <a:ext cx="4653953" cy="18561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dirty="0"/>
              <a:t>Lili Jones – Data Analyst II</a:t>
            </a:r>
          </a:p>
          <a:p>
            <a:pPr>
              <a:lnSpc>
                <a:spcPct val="100000"/>
              </a:lnSpc>
              <a:spcBef>
                <a:spcPts val="0"/>
              </a:spcBef>
            </a:pPr>
            <a:r>
              <a:rPr lang="en-US" sz="1400" b="1" dirty="0"/>
              <a:t>Role: </a:t>
            </a:r>
            <a:r>
              <a:rPr lang="en-US" sz="1400" dirty="0"/>
              <a:t>Update tracking system, screen survey for compliance &amp; errors, manage data, quality assurance, create reports</a:t>
            </a:r>
          </a:p>
          <a:p>
            <a:pPr>
              <a:lnSpc>
                <a:spcPct val="100000"/>
              </a:lnSpc>
              <a:spcBef>
                <a:spcPts val="0"/>
              </a:spcBef>
            </a:pPr>
            <a:r>
              <a:rPr lang="en-US" sz="1400" b="1" dirty="0">
                <a:solidFill>
                  <a:srgbClr val="000000"/>
                </a:solidFill>
                <a:ea typeface="Times New Roman" panose="02020603050405020304" pitchFamily="18" charset="0"/>
              </a:rPr>
              <a:t>Fun Fact: </a:t>
            </a:r>
            <a:r>
              <a:rPr lang="en-US" sz="1400" dirty="0">
                <a:solidFill>
                  <a:srgbClr val="000000"/>
                </a:solidFill>
                <a:ea typeface="Times New Roman" panose="02020603050405020304" pitchFamily="18" charset="0"/>
              </a:rPr>
              <a:t>I love to binge watch Asian dramas when I can get the time. </a:t>
            </a:r>
          </a:p>
          <a:p>
            <a:pPr>
              <a:lnSpc>
                <a:spcPct val="100000"/>
              </a:lnSpc>
              <a:spcBef>
                <a:spcPts val="0"/>
              </a:spcBef>
            </a:pPr>
            <a:r>
              <a:rPr lang="en-US" sz="1400" b="1" dirty="0">
                <a:solidFill>
                  <a:srgbClr val="000000"/>
                </a:solidFill>
                <a:ea typeface="Times New Roman" panose="02020603050405020304" pitchFamily="18" charset="0"/>
              </a:rPr>
              <a:t>Survey Advice: </a:t>
            </a:r>
            <a:r>
              <a:rPr lang="en-US" sz="1400" dirty="0">
                <a:solidFill>
                  <a:srgbClr val="000000"/>
                </a:solidFill>
                <a:ea typeface="Times New Roman" panose="02020603050405020304" pitchFamily="18" charset="0"/>
              </a:rPr>
              <a:t>Prepare ahead of time by compiling the data and be sure to visit our website for all training materials.</a:t>
            </a:r>
            <a:endParaRPr lang="en-US" sz="1400" dirty="0"/>
          </a:p>
        </p:txBody>
      </p:sp>
      <p:pic>
        <p:nvPicPr>
          <p:cNvPr id="14" name="Picture Placeholder 18" descr="A person with glasses and a beard&#10;&#10;Description automatically generated">
            <a:extLst>
              <a:ext uri="{FF2B5EF4-FFF2-40B4-BE49-F238E27FC236}">
                <a16:creationId xmlns:a16="http://schemas.microsoft.com/office/drawing/2014/main" id="{265D3C31-B450-A80C-C264-037095DAECAD}"/>
              </a:ext>
            </a:extLst>
          </p:cNvPr>
          <p:cNvPicPr>
            <a:picLocks noChangeAspect="1"/>
          </p:cNvPicPr>
          <p:nvPr/>
        </p:nvPicPr>
        <p:blipFill rotWithShape="1">
          <a:blip r:embed="rId8"/>
          <a:srcRect t="-478" b="7484"/>
          <a:stretch/>
        </p:blipFill>
        <p:spPr>
          <a:xfrm>
            <a:off x="6264055" y="3489840"/>
            <a:ext cx="1200150" cy="1233937"/>
          </a:xfrm>
          <a:prstGeom prst="rect">
            <a:avLst/>
          </a:prstGeom>
        </p:spPr>
      </p:pic>
      <p:sp>
        <p:nvSpPr>
          <p:cNvPr id="15" name="Text Placeholder 12">
            <a:extLst>
              <a:ext uri="{FF2B5EF4-FFF2-40B4-BE49-F238E27FC236}">
                <a16:creationId xmlns:a16="http://schemas.microsoft.com/office/drawing/2014/main" id="{37F942DC-AA9C-6FFF-67B8-701B42B6D5EC}"/>
              </a:ext>
            </a:extLst>
          </p:cNvPr>
          <p:cNvSpPr txBox="1">
            <a:spLocks/>
          </p:cNvSpPr>
          <p:nvPr/>
        </p:nvSpPr>
        <p:spPr>
          <a:xfrm>
            <a:off x="7545570" y="3423544"/>
            <a:ext cx="2499688" cy="24244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p:txBody>
      </p:sp>
      <p:sp>
        <p:nvSpPr>
          <p:cNvPr id="16" name="Text Placeholder 13">
            <a:extLst>
              <a:ext uri="{FF2B5EF4-FFF2-40B4-BE49-F238E27FC236}">
                <a16:creationId xmlns:a16="http://schemas.microsoft.com/office/drawing/2014/main" id="{E6FB0163-53F8-A924-7F1B-E04FA227F892}"/>
              </a:ext>
            </a:extLst>
          </p:cNvPr>
          <p:cNvSpPr txBox="1">
            <a:spLocks/>
          </p:cNvSpPr>
          <p:nvPr/>
        </p:nvSpPr>
        <p:spPr>
          <a:xfrm>
            <a:off x="7512069" y="3414614"/>
            <a:ext cx="4507849" cy="15712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Sergio Ochoa – Data Analyst I</a:t>
            </a:r>
          </a:p>
          <a:p>
            <a:pPr>
              <a:lnSpc>
                <a:spcPct val="100000"/>
              </a:lnSpc>
              <a:spcBef>
                <a:spcPts val="0"/>
              </a:spcBef>
            </a:pPr>
            <a:r>
              <a:rPr lang="en-US" sz="1400" b="1" dirty="0"/>
              <a:t>Role: </a:t>
            </a:r>
            <a:r>
              <a:rPr lang="en-US" sz="1400" dirty="0"/>
              <a:t>Screen survey for compliance &amp; errors, manage data, quality assurance, create reports</a:t>
            </a:r>
          </a:p>
          <a:p>
            <a:pPr>
              <a:lnSpc>
                <a:spcPct val="100000"/>
              </a:lnSpc>
              <a:spcBef>
                <a:spcPts val="0"/>
              </a:spcBef>
            </a:pPr>
            <a:r>
              <a:rPr lang="en-US" sz="1400" b="1" dirty="0"/>
              <a:t>Fun Fact: </a:t>
            </a:r>
            <a:r>
              <a:rPr lang="en-US" sz="1400" dirty="0"/>
              <a:t>I eat at a new place every Saturday.</a:t>
            </a:r>
          </a:p>
          <a:p>
            <a:pPr>
              <a:lnSpc>
                <a:spcPct val="100000"/>
              </a:lnSpc>
              <a:spcBef>
                <a:spcPts val="0"/>
              </a:spcBef>
            </a:pPr>
            <a:r>
              <a:rPr lang="en-US" sz="1400" b="1" dirty="0"/>
              <a:t>Survey Advice: </a:t>
            </a:r>
            <a:r>
              <a:rPr lang="en-US" sz="1400" dirty="0"/>
              <a:t>Always double check corresponding variables. If you have any questions, please ask! We are happy to help!</a:t>
            </a:r>
          </a:p>
          <a:p>
            <a:endParaRPr lang="en-US" dirty="0"/>
          </a:p>
        </p:txBody>
      </p:sp>
      <p:sp>
        <p:nvSpPr>
          <p:cNvPr id="17" name="Text Placeholder 12">
            <a:extLst>
              <a:ext uri="{FF2B5EF4-FFF2-40B4-BE49-F238E27FC236}">
                <a16:creationId xmlns:a16="http://schemas.microsoft.com/office/drawing/2014/main" id="{9AF244B1-508D-06C6-9DA1-9CD33A17D4F9}"/>
              </a:ext>
            </a:extLst>
          </p:cNvPr>
          <p:cNvSpPr txBox="1">
            <a:spLocks/>
          </p:cNvSpPr>
          <p:nvPr/>
        </p:nvSpPr>
        <p:spPr>
          <a:xfrm>
            <a:off x="4698635" y="5276811"/>
            <a:ext cx="2381673" cy="275786"/>
          </a:xfrm>
          <a:prstGeom prst="rect">
            <a:avLst/>
          </a:prstGeom>
        </p:spPr>
        <p:txBody>
          <a:bodyPr vert="horz" lIns="0" tIns="0" rIns="0" bIns="0" rtlCol="0" anchor="ctr" anchorCtr="0">
            <a:noAutofit/>
          </a:bodyPr>
          <a:lstStyle>
            <a:lvl1pPr marL="0" indent="0" algn="l" defTabSz="914400" rtl="0" eaLnBrk="1" latinLnBrk="0" hangingPunct="1">
              <a:lnSpc>
                <a:spcPct val="100000"/>
              </a:lnSpc>
              <a:spcBef>
                <a:spcPts val="0"/>
              </a:spcBef>
              <a:buFont typeface="Arial" panose="020B0604020202020204" pitchFamily="34" charset="0"/>
              <a:buNone/>
              <a:defRPr sz="1800" b="1"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p:txBody>
      </p:sp>
      <p:sp>
        <p:nvSpPr>
          <p:cNvPr id="18" name="Text Placeholder 13">
            <a:extLst>
              <a:ext uri="{FF2B5EF4-FFF2-40B4-BE49-F238E27FC236}">
                <a16:creationId xmlns:a16="http://schemas.microsoft.com/office/drawing/2014/main" id="{CD29C0A2-6402-C986-5C61-EBA88EA506DB}"/>
              </a:ext>
            </a:extLst>
          </p:cNvPr>
          <p:cNvSpPr txBox="1">
            <a:spLocks/>
          </p:cNvSpPr>
          <p:nvPr/>
        </p:nvSpPr>
        <p:spPr>
          <a:xfrm>
            <a:off x="4698635" y="5262403"/>
            <a:ext cx="4621635" cy="134133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1400" b="0" kern="1200" spc="2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Dallin Talbot – Data Analyst I</a:t>
            </a:r>
          </a:p>
          <a:p>
            <a:pPr marL="171450" indent="-171450">
              <a:buFont typeface="Arial" panose="020B0604020202020204" pitchFamily="34" charset="0"/>
              <a:buChar char="•"/>
            </a:pPr>
            <a:r>
              <a:rPr lang="en-US" b="1" dirty="0">
                <a:solidFill>
                  <a:srgbClr val="000000"/>
                </a:solidFill>
              </a:rPr>
              <a:t>Role</a:t>
            </a:r>
            <a:r>
              <a:rPr lang="en-US" dirty="0">
                <a:solidFill>
                  <a:srgbClr val="000000"/>
                </a:solidFill>
              </a:rPr>
              <a:t>: Screen survey for compliance &amp; errors, manage data, quality assurance, create reports</a:t>
            </a:r>
          </a:p>
          <a:p>
            <a:pPr marL="171450" indent="-171450">
              <a:buFont typeface="Arial" panose="020B0604020202020204" pitchFamily="34" charset="0"/>
              <a:buChar char="•"/>
            </a:pPr>
            <a:r>
              <a:rPr lang="en-US" b="1" dirty="0">
                <a:solidFill>
                  <a:srgbClr val="000000"/>
                </a:solidFill>
              </a:rPr>
              <a:t>Fun Fact: </a:t>
            </a:r>
            <a:r>
              <a:rPr lang="en-US" dirty="0">
                <a:solidFill>
                  <a:srgbClr val="000000"/>
                </a:solidFill>
              </a:rPr>
              <a:t>I like board games. </a:t>
            </a:r>
          </a:p>
          <a:p>
            <a:pPr marL="171450" indent="-171450">
              <a:buFont typeface="Arial" panose="020B0604020202020204" pitchFamily="34" charset="0"/>
              <a:buChar char="•"/>
            </a:pPr>
            <a:r>
              <a:rPr lang="en-US" b="1" dirty="0">
                <a:solidFill>
                  <a:srgbClr val="000000"/>
                </a:solidFill>
              </a:rPr>
              <a:t>Survey Advice: </a:t>
            </a:r>
            <a:r>
              <a:rPr lang="en-US" dirty="0">
                <a:solidFill>
                  <a:srgbClr val="000000"/>
                </a:solidFill>
              </a:rPr>
              <a:t>My advice would be to answer accurately and sufficiently.</a:t>
            </a:r>
          </a:p>
          <a:p>
            <a:endParaRPr lang="en-US" dirty="0"/>
          </a:p>
        </p:txBody>
      </p:sp>
      <p:pic>
        <p:nvPicPr>
          <p:cNvPr id="19" name="Picture 18">
            <a:extLst>
              <a:ext uri="{FF2B5EF4-FFF2-40B4-BE49-F238E27FC236}">
                <a16:creationId xmlns:a16="http://schemas.microsoft.com/office/drawing/2014/main" id="{A9B7FABB-4DA2-8B75-1BF8-065914F6A391}"/>
              </a:ext>
            </a:extLst>
          </p:cNvPr>
          <p:cNvPicPr>
            <a:picLocks noChangeAspect="1"/>
          </p:cNvPicPr>
          <p:nvPr/>
        </p:nvPicPr>
        <p:blipFill rotWithShape="1">
          <a:blip r:embed="rId9"/>
          <a:srcRect l="16593" r="19780" b="39094"/>
          <a:stretch/>
        </p:blipFill>
        <p:spPr>
          <a:xfrm>
            <a:off x="3372160" y="5316814"/>
            <a:ext cx="1176379" cy="1126065"/>
          </a:xfrm>
          <a:prstGeom prst="rect">
            <a:avLst/>
          </a:prstGeom>
        </p:spPr>
      </p:pic>
      <p:pic>
        <p:nvPicPr>
          <p:cNvPr id="58" name="Audio 57">
            <a:hlinkClick r:id="" action="ppaction://media"/>
            <a:extLst>
              <a:ext uri="{FF2B5EF4-FFF2-40B4-BE49-F238E27FC236}">
                <a16:creationId xmlns:a16="http://schemas.microsoft.com/office/drawing/2014/main" id="{2F4B8475-FFEC-9183-E509-D750DBE6F95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06593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18253">
        <p15:prstTrans prst="fallOver"/>
      </p:transition>
    </mc:Choice>
    <mc:Fallback xmlns="">
      <p:transition spd="slow" advTm="1182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5397203-E5E8-4CC6-A240-6F1FB2CC133C}"/>
              </a:ext>
            </a:extLst>
          </p:cNvPr>
          <p:cNvSpPr>
            <a:spLocks noGrp="1"/>
          </p:cNvSpPr>
          <p:nvPr>
            <p:ph idx="1"/>
          </p:nvPr>
        </p:nvSpPr>
        <p:spPr/>
        <p:txBody>
          <a:bodyPr>
            <a:normAutofit fontScale="92500" lnSpcReduction="10000"/>
          </a:bodyPr>
          <a:lstStyle/>
          <a:p>
            <a:r>
              <a:rPr lang="en-US" dirty="0"/>
              <a:t>The reporting of the data is mandated by statute</a:t>
            </a:r>
          </a:p>
          <a:p>
            <a:r>
              <a:rPr lang="en-US" dirty="0"/>
              <a:t>Collaborative data collection process between American Hospital Association (AHA), Texas Hospital Association (THA), &amp; the Hospital Survey Unit (HSU) of the Texas Department of State Health Services (DSHS)</a:t>
            </a:r>
          </a:p>
          <a:p>
            <a:r>
              <a:rPr lang="en-US" dirty="0"/>
              <a:t>The Annual Survey of Hospitals is collected annually </a:t>
            </a:r>
          </a:p>
          <a:p>
            <a:r>
              <a:rPr lang="en-US" dirty="0"/>
              <a:t>Three compiled surveys – AHA, State Addendum, Annual Statement of Community Benefits survey (ASCBS)</a:t>
            </a:r>
          </a:p>
          <a:p>
            <a:r>
              <a:rPr lang="en-US" dirty="0"/>
              <a:t>Data is reported to the Attorney General and Comptroller’s Offices</a:t>
            </a:r>
          </a:p>
        </p:txBody>
      </p:sp>
      <p:sp>
        <p:nvSpPr>
          <p:cNvPr id="3" name="Title 2">
            <a:extLst>
              <a:ext uri="{FF2B5EF4-FFF2-40B4-BE49-F238E27FC236}">
                <a16:creationId xmlns:a16="http://schemas.microsoft.com/office/drawing/2014/main" id="{7CAC51E4-CC3B-43DF-BDD7-40BEAA98BCE8}"/>
              </a:ext>
            </a:extLst>
          </p:cNvPr>
          <p:cNvSpPr>
            <a:spLocks noGrp="1"/>
          </p:cNvSpPr>
          <p:nvPr>
            <p:ph type="title"/>
          </p:nvPr>
        </p:nvSpPr>
        <p:spPr/>
        <p:txBody>
          <a:bodyPr/>
          <a:lstStyle/>
          <a:p>
            <a:r>
              <a:rPr lang="en-US" dirty="0"/>
              <a:t>Brief Background</a:t>
            </a:r>
          </a:p>
        </p:txBody>
      </p:sp>
      <p:pic>
        <p:nvPicPr>
          <p:cNvPr id="47" name="Audio 46">
            <a:hlinkClick r:id="" action="ppaction://media"/>
            <a:extLst>
              <a:ext uri="{FF2B5EF4-FFF2-40B4-BE49-F238E27FC236}">
                <a16:creationId xmlns:a16="http://schemas.microsoft.com/office/drawing/2014/main" id="{4D203069-D9E7-9311-44A5-159FC79F9BD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98739145"/>
      </p:ext>
    </p:extLst>
  </p:cSld>
  <p:clrMapOvr>
    <a:masterClrMapping/>
  </p:clrMapOvr>
  <mc:AlternateContent xmlns:mc="http://schemas.openxmlformats.org/markup-compatibility/2006" xmlns:p14="http://schemas.microsoft.com/office/powerpoint/2010/main">
    <mc:Choice Requires="p14">
      <p:transition spd="slow" p14:dur="3400" advTm="81813">
        <p14:reveal/>
      </p:transition>
    </mc:Choice>
    <mc:Fallback xmlns="">
      <p:transition spd="slow" advTm="818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B9260EC-9A6B-1841-36FA-2157C523A676}"/>
              </a:ext>
            </a:extLst>
          </p:cNvPr>
          <p:cNvGrpSpPr/>
          <p:nvPr/>
        </p:nvGrpSpPr>
        <p:grpSpPr>
          <a:xfrm>
            <a:off x="254000" y="1564640"/>
            <a:ext cx="11724639" cy="4504931"/>
            <a:chOff x="254000" y="1564640"/>
            <a:chExt cx="11724639" cy="4504931"/>
          </a:xfrm>
        </p:grpSpPr>
        <p:sp>
          <p:nvSpPr>
            <p:cNvPr id="12" name="Teardrop 11">
              <a:extLst>
                <a:ext uri="{FF2B5EF4-FFF2-40B4-BE49-F238E27FC236}">
                  <a16:creationId xmlns:a16="http://schemas.microsoft.com/office/drawing/2014/main" id="{D30E0490-E1B5-DFF7-DD9F-382FCE476091}"/>
                </a:ext>
              </a:extLst>
            </p:cNvPr>
            <p:cNvSpPr/>
            <p:nvPr/>
          </p:nvSpPr>
          <p:spPr>
            <a:xfrm rot="18900000">
              <a:off x="9384562" y="4578094"/>
              <a:ext cx="328053" cy="328053"/>
            </a:xfrm>
            <a:prstGeom prst="teardrop">
              <a:avLst>
                <a:gd name="adj" fmla="val 11500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1" name="Teardrop 10">
              <a:extLst>
                <a:ext uri="{FF2B5EF4-FFF2-40B4-BE49-F238E27FC236}">
                  <a16:creationId xmlns:a16="http://schemas.microsoft.com/office/drawing/2014/main" id="{EB7EB5BE-5BA9-791B-FDEB-3E339AC13EB7}"/>
                </a:ext>
              </a:extLst>
            </p:cNvPr>
            <p:cNvSpPr/>
            <p:nvPr/>
          </p:nvSpPr>
          <p:spPr>
            <a:xfrm rot="18900000">
              <a:off x="1690085" y="4578095"/>
              <a:ext cx="328053" cy="328053"/>
            </a:xfrm>
            <a:prstGeom prst="teardrop">
              <a:avLst>
                <a:gd name="adj" fmla="val 11500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0" name="Teardrop 9">
              <a:extLst>
                <a:ext uri="{FF2B5EF4-FFF2-40B4-BE49-F238E27FC236}">
                  <a16:creationId xmlns:a16="http://schemas.microsoft.com/office/drawing/2014/main" id="{F530E680-6719-EDE1-4AC3-6CF9B7C4B247}"/>
                </a:ext>
              </a:extLst>
            </p:cNvPr>
            <p:cNvSpPr/>
            <p:nvPr/>
          </p:nvSpPr>
          <p:spPr>
            <a:xfrm rot="18900000">
              <a:off x="4235325" y="4575340"/>
              <a:ext cx="328053" cy="328053"/>
            </a:xfrm>
            <a:prstGeom prst="teardrop">
              <a:avLst>
                <a:gd name="adj" fmla="val 11500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graphicFrame>
          <p:nvGraphicFramePr>
            <p:cNvPr id="4" name="Diagram 2" descr="SmartArt graphic">
              <a:extLst>
                <a:ext uri="{FF2B5EF4-FFF2-40B4-BE49-F238E27FC236}">
                  <a16:creationId xmlns:a16="http://schemas.microsoft.com/office/drawing/2014/main" id="{F01AF030-6A66-D082-80FA-98B0CD2CEC61}"/>
                </a:ext>
              </a:extLst>
            </p:cNvPr>
            <p:cNvGraphicFramePr/>
            <p:nvPr>
              <p:extLst>
                <p:ext uri="{D42A27DB-BD31-4B8C-83A1-F6EECF244321}">
                  <p14:modId xmlns:p14="http://schemas.microsoft.com/office/powerpoint/2010/main" val="3985019699"/>
                </p:ext>
              </p:extLst>
            </p:nvPr>
          </p:nvGraphicFramePr>
          <p:xfrm>
            <a:off x="254000" y="1564640"/>
            <a:ext cx="11724639" cy="45049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16F0C3BD-2F16-A2FB-C007-F4FF29666BF5}"/>
                </a:ext>
              </a:extLst>
            </p:cNvPr>
            <p:cNvSpPr txBox="1"/>
            <p:nvPr/>
          </p:nvSpPr>
          <p:spPr>
            <a:xfrm>
              <a:off x="7214898" y="4507397"/>
              <a:ext cx="1737817" cy="646331"/>
            </a:xfrm>
            <a:prstGeom prst="rect">
              <a:avLst/>
            </a:prstGeom>
            <a:noFill/>
          </p:spPr>
          <p:txBody>
            <a:bodyPr wrap="square" rtlCol="0">
              <a:spAutoFit/>
            </a:bodyPr>
            <a:lstStyle/>
            <a:p>
              <a:r>
                <a:rPr lang="en-US" sz="1200" dirty="0">
                  <a:solidFill>
                    <a:schemeClr val="bg1"/>
                  </a:solidFill>
                </a:rPr>
                <a:t>2</a:t>
              </a:r>
              <a:r>
                <a:rPr lang="en-US" sz="1200" baseline="30000" dirty="0">
                  <a:solidFill>
                    <a:schemeClr val="bg1"/>
                  </a:solidFill>
                </a:rPr>
                <a:t>nd</a:t>
              </a:r>
              <a:r>
                <a:rPr lang="en-US" sz="1200" dirty="0">
                  <a:solidFill>
                    <a:schemeClr val="bg1"/>
                  </a:solidFill>
                </a:rPr>
                <a:t> Attorney General and Comptroller’s report due</a:t>
              </a:r>
            </a:p>
          </p:txBody>
        </p:sp>
        <p:sp>
          <p:nvSpPr>
            <p:cNvPr id="6" name="TextBox 5">
              <a:extLst>
                <a:ext uri="{FF2B5EF4-FFF2-40B4-BE49-F238E27FC236}">
                  <a16:creationId xmlns:a16="http://schemas.microsoft.com/office/drawing/2014/main" id="{00AD2855-6BC4-97CC-F691-18F2373345D5}"/>
                </a:ext>
              </a:extLst>
            </p:cNvPr>
            <p:cNvSpPr txBox="1"/>
            <p:nvPr/>
          </p:nvSpPr>
          <p:spPr>
            <a:xfrm>
              <a:off x="9864508" y="3883101"/>
              <a:ext cx="2032000" cy="646331"/>
            </a:xfrm>
            <a:prstGeom prst="rect">
              <a:avLst/>
            </a:prstGeom>
            <a:noFill/>
          </p:spPr>
          <p:txBody>
            <a:bodyPr wrap="square" rtlCol="0">
              <a:spAutoFit/>
            </a:bodyPr>
            <a:lstStyle/>
            <a:p>
              <a:r>
                <a:rPr lang="en-US" sz="1200" dirty="0">
                  <a:solidFill>
                    <a:schemeClr val="bg1"/>
                  </a:solidFill>
                </a:rPr>
                <a:t>Certification and Limited Liability report and Charity Care policy submitted</a:t>
              </a:r>
            </a:p>
          </p:txBody>
        </p:sp>
        <p:sp>
          <p:nvSpPr>
            <p:cNvPr id="7" name="TextBox 6">
              <a:extLst>
                <a:ext uri="{FF2B5EF4-FFF2-40B4-BE49-F238E27FC236}">
                  <a16:creationId xmlns:a16="http://schemas.microsoft.com/office/drawing/2014/main" id="{F1CED761-8C7A-F901-3746-E6727DC792EC}"/>
                </a:ext>
              </a:extLst>
            </p:cNvPr>
            <p:cNvSpPr txBox="1"/>
            <p:nvPr/>
          </p:nvSpPr>
          <p:spPr>
            <a:xfrm>
              <a:off x="8679679" y="2547771"/>
              <a:ext cx="1737817" cy="646331"/>
            </a:xfrm>
            <a:prstGeom prst="rect">
              <a:avLst/>
            </a:prstGeom>
            <a:noFill/>
          </p:spPr>
          <p:txBody>
            <a:bodyPr wrap="square" rtlCol="0">
              <a:spAutoFit/>
            </a:bodyPr>
            <a:lstStyle/>
            <a:p>
              <a:r>
                <a:rPr lang="en-US" sz="1200" dirty="0">
                  <a:solidFill>
                    <a:schemeClr val="bg1"/>
                  </a:solidFill>
                </a:rPr>
                <a:t>Data is finalized and prepared for dissemination</a:t>
              </a:r>
            </a:p>
          </p:txBody>
        </p:sp>
      </p:grpSp>
      <p:sp>
        <p:nvSpPr>
          <p:cNvPr id="8" name="Title 1">
            <a:extLst>
              <a:ext uri="{FF2B5EF4-FFF2-40B4-BE49-F238E27FC236}">
                <a16:creationId xmlns:a16="http://schemas.microsoft.com/office/drawing/2014/main" id="{78B3984B-9A31-F800-8EB5-202EF5B13705}"/>
              </a:ext>
            </a:extLst>
          </p:cNvPr>
          <p:cNvSpPr>
            <a:spLocks noGrp="1"/>
          </p:cNvSpPr>
          <p:nvPr>
            <p:ph type="title"/>
          </p:nvPr>
        </p:nvSpPr>
        <p:spPr>
          <a:xfrm>
            <a:off x="838200" y="365125"/>
            <a:ext cx="7369366" cy="1108807"/>
          </a:xfrm>
        </p:spPr>
        <p:txBody>
          <a:bodyPr>
            <a:normAutofit/>
          </a:bodyPr>
          <a:lstStyle/>
          <a:p>
            <a:r>
              <a:rPr lang="en-US" dirty="0"/>
              <a:t>Reporting Deadlines</a:t>
            </a:r>
          </a:p>
        </p:txBody>
      </p:sp>
      <p:pic>
        <p:nvPicPr>
          <p:cNvPr id="31" name="Audio 30">
            <a:hlinkClick r:id="" action="ppaction://media"/>
            <a:extLst>
              <a:ext uri="{FF2B5EF4-FFF2-40B4-BE49-F238E27FC236}">
                <a16:creationId xmlns:a16="http://schemas.microsoft.com/office/drawing/2014/main" id="{138A1E93-1849-ACC6-2322-C8318D68B43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24705351"/>
      </p:ext>
    </p:extLst>
  </p:cSld>
  <p:clrMapOvr>
    <a:masterClrMapping/>
  </p:clrMapOvr>
  <mc:AlternateContent xmlns:mc="http://schemas.openxmlformats.org/markup-compatibility/2006" xmlns:p14="http://schemas.microsoft.com/office/powerpoint/2010/main">
    <mc:Choice Requires="p14">
      <p:transition spd="slow" p14:dur="800" advTm="118002">
        <p:circle/>
      </p:transition>
    </mc:Choice>
    <mc:Fallback xmlns="">
      <p:transition spd="slow" advTm="11800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A563B8-553F-4308-8223-83D3BDDC93A8}"/>
              </a:ext>
            </a:extLst>
          </p:cNvPr>
          <p:cNvSpPr>
            <a:spLocks noGrp="1"/>
          </p:cNvSpPr>
          <p:nvPr>
            <p:ph type="title"/>
          </p:nvPr>
        </p:nvSpPr>
        <p:spPr>
          <a:xfrm>
            <a:off x="838200" y="593725"/>
            <a:ext cx="5181600" cy="1108807"/>
          </a:xfrm>
        </p:spPr>
        <p:txBody>
          <a:bodyPr>
            <a:normAutofit fontScale="90000"/>
          </a:bodyPr>
          <a:lstStyle/>
          <a:p>
            <a:r>
              <a:rPr lang="en-US" dirty="0"/>
              <a:t>Preparing for Accuracy</a:t>
            </a:r>
          </a:p>
        </p:txBody>
      </p:sp>
      <p:sp>
        <p:nvSpPr>
          <p:cNvPr id="7" name="Content Placeholder 6">
            <a:extLst>
              <a:ext uri="{FF2B5EF4-FFF2-40B4-BE49-F238E27FC236}">
                <a16:creationId xmlns:a16="http://schemas.microsoft.com/office/drawing/2014/main" id="{CBCC64CF-0FD1-4164-AA6A-B86BEDF7738E}"/>
              </a:ext>
            </a:extLst>
          </p:cNvPr>
          <p:cNvSpPr>
            <a:spLocks noGrp="1"/>
          </p:cNvSpPr>
          <p:nvPr>
            <p:ph sz="half" idx="1"/>
          </p:nvPr>
        </p:nvSpPr>
        <p:spPr/>
        <p:txBody>
          <a:bodyPr>
            <a:normAutofit fontScale="77500" lnSpcReduction="20000"/>
          </a:bodyPr>
          <a:lstStyle/>
          <a:p>
            <a:pPr>
              <a:lnSpc>
                <a:spcPct val="150000"/>
              </a:lnSpc>
            </a:pPr>
            <a:r>
              <a:rPr lang="en-US" sz="2800" dirty="0"/>
              <a:t>Read survey definitions</a:t>
            </a:r>
          </a:p>
          <a:p>
            <a:pPr>
              <a:lnSpc>
                <a:spcPct val="150000"/>
              </a:lnSpc>
            </a:pPr>
            <a:r>
              <a:rPr lang="en-US" sz="2800" dirty="0"/>
              <a:t>Review blank survey</a:t>
            </a:r>
          </a:p>
          <a:p>
            <a:pPr>
              <a:lnSpc>
                <a:spcPct val="150000"/>
              </a:lnSpc>
            </a:pPr>
            <a:r>
              <a:rPr lang="en-US" sz="2800" dirty="0"/>
              <a:t>Prior year survey access</a:t>
            </a:r>
          </a:p>
          <a:p>
            <a:pPr>
              <a:lnSpc>
                <a:spcPct val="150000"/>
              </a:lnSpc>
            </a:pPr>
            <a:r>
              <a:rPr lang="en-US" sz="2800" dirty="0"/>
              <a:t>Required data compiled</a:t>
            </a:r>
          </a:p>
          <a:p>
            <a:pPr>
              <a:lnSpc>
                <a:spcPct val="150000"/>
              </a:lnSpc>
            </a:pPr>
            <a:r>
              <a:rPr lang="en-US" sz="2800" dirty="0"/>
              <a:t>Save and file survey</a:t>
            </a:r>
          </a:p>
          <a:p>
            <a:pPr>
              <a:lnSpc>
                <a:spcPct val="150000"/>
              </a:lnSpc>
            </a:pPr>
            <a:r>
              <a:rPr lang="en-US" sz="2800" dirty="0"/>
              <a:t>Informed of deadline</a:t>
            </a:r>
          </a:p>
          <a:p>
            <a:pPr>
              <a:lnSpc>
                <a:spcPct val="150000"/>
              </a:lnSpc>
            </a:pPr>
            <a:r>
              <a:rPr lang="en-US" sz="2800" dirty="0"/>
              <a:t>Contacting HSU staff</a:t>
            </a:r>
          </a:p>
        </p:txBody>
      </p:sp>
      <p:pic>
        <p:nvPicPr>
          <p:cNvPr id="10" name="Picture 9">
            <a:extLst>
              <a:ext uri="{FF2B5EF4-FFF2-40B4-BE49-F238E27FC236}">
                <a16:creationId xmlns:a16="http://schemas.microsoft.com/office/drawing/2014/main" id="{671CA1F5-2FBC-445A-6EB0-240439286AA5}"/>
              </a:ext>
            </a:extLst>
          </p:cNvPr>
          <p:cNvPicPr>
            <a:picLocks noChangeAspect="1"/>
          </p:cNvPicPr>
          <p:nvPr/>
        </p:nvPicPr>
        <p:blipFill>
          <a:blip r:embed="rId5"/>
          <a:stretch>
            <a:fillRect/>
          </a:stretch>
        </p:blipFill>
        <p:spPr>
          <a:xfrm>
            <a:off x="6596380" y="412750"/>
            <a:ext cx="5014595" cy="6086681"/>
          </a:xfrm>
          <a:prstGeom prst="rect">
            <a:avLst/>
          </a:prstGeom>
          <a:ln>
            <a:noFill/>
          </a:ln>
          <a:effectLst>
            <a:outerShdw blurRad="292100" dist="139700" dir="2700000" algn="tl" rotWithShape="0">
              <a:srgbClr val="333333">
                <a:alpha val="65000"/>
              </a:srgbClr>
            </a:outerShdw>
          </a:effectLst>
        </p:spPr>
      </p:pic>
      <p:pic>
        <p:nvPicPr>
          <p:cNvPr id="42" name="Audio 41">
            <a:hlinkClick r:id="" action="ppaction://media"/>
            <a:extLst>
              <a:ext uri="{FF2B5EF4-FFF2-40B4-BE49-F238E27FC236}">
                <a16:creationId xmlns:a16="http://schemas.microsoft.com/office/drawing/2014/main" id="{CFD813ED-9525-18D9-EF75-83088F52769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57703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2908">
        <p15:prstTrans prst="prestige"/>
      </p:transition>
    </mc:Choice>
    <mc:Fallback xmlns="">
      <p:transition spd="slow" advTm="1029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845418-0C11-4E73-B8D0-425B0DEB93E5}"/>
              </a:ext>
            </a:extLst>
          </p:cNvPr>
          <p:cNvSpPr>
            <a:spLocks noGrp="1"/>
          </p:cNvSpPr>
          <p:nvPr>
            <p:ph idx="1"/>
          </p:nvPr>
        </p:nvSpPr>
        <p:spPr/>
        <p:txBody>
          <a:bodyPr/>
          <a:lstStyle/>
          <a:p>
            <a:r>
              <a:rPr lang="en-US" dirty="0"/>
              <a:t>No blanks</a:t>
            </a:r>
          </a:p>
          <a:p>
            <a:r>
              <a:rPr lang="en-US" dirty="0"/>
              <a:t>No negative numbers</a:t>
            </a:r>
          </a:p>
          <a:p>
            <a:r>
              <a:rPr lang="en-US" dirty="0"/>
              <a:t>Save &amp; Validate</a:t>
            </a:r>
          </a:p>
          <a:p>
            <a:r>
              <a:rPr lang="en-US" dirty="0"/>
              <a:t>Notification of Errors</a:t>
            </a:r>
          </a:p>
          <a:p>
            <a:r>
              <a:rPr lang="en-US" dirty="0"/>
              <a:t>Survey comments</a:t>
            </a:r>
          </a:p>
          <a:p>
            <a:r>
              <a:rPr lang="en-US" dirty="0"/>
              <a:t>Progress of completion</a:t>
            </a:r>
          </a:p>
          <a:p>
            <a:r>
              <a:rPr lang="en-US" dirty="0"/>
              <a:t>Special case/forced submission</a:t>
            </a:r>
          </a:p>
        </p:txBody>
      </p:sp>
      <p:sp>
        <p:nvSpPr>
          <p:cNvPr id="2" name="Title 1">
            <a:extLst>
              <a:ext uri="{FF2B5EF4-FFF2-40B4-BE49-F238E27FC236}">
                <a16:creationId xmlns:a16="http://schemas.microsoft.com/office/drawing/2014/main" id="{1C137111-B88D-45FE-A3EF-1BDA54A5B829}"/>
              </a:ext>
            </a:extLst>
          </p:cNvPr>
          <p:cNvSpPr>
            <a:spLocks noGrp="1"/>
          </p:cNvSpPr>
          <p:nvPr>
            <p:ph type="title"/>
          </p:nvPr>
        </p:nvSpPr>
        <p:spPr/>
        <p:txBody>
          <a:bodyPr>
            <a:normAutofit/>
          </a:bodyPr>
          <a:lstStyle/>
          <a:p>
            <a:r>
              <a:rPr lang="en-US" dirty="0"/>
              <a:t>Annual Survey Rules</a:t>
            </a:r>
          </a:p>
        </p:txBody>
      </p:sp>
      <p:pic>
        <p:nvPicPr>
          <p:cNvPr id="5" name="Picture 4">
            <a:extLst>
              <a:ext uri="{FF2B5EF4-FFF2-40B4-BE49-F238E27FC236}">
                <a16:creationId xmlns:a16="http://schemas.microsoft.com/office/drawing/2014/main" id="{55F0F74A-3850-32CE-638A-EF7ECAE5D012}"/>
              </a:ext>
            </a:extLst>
          </p:cNvPr>
          <p:cNvPicPr>
            <a:picLocks noChangeAspect="1"/>
          </p:cNvPicPr>
          <p:nvPr/>
        </p:nvPicPr>
        <p:blipFill>
          <a:blip r:embed="rId5"/>
          <a:stretch>
            <a:fillRect/>
          </a:stretch>
        </p:blipFill>
        <p:spPr>
          <a:xfrm>
            <a:off x="6416841" y="2275269"/>
            <a:ext cx="4928332" cy="1808562"/>
          </a:xfrm>
          <a:prstGeom prst="rect">
            <a:avLst/>
          </a:prstGeom>
          <a:ln>
            <a:noFill/>
          </a:ln>
          <a:effectLst>
            <a:outerShdw blurRad="292100" dist="139700" dir="2700000" algn="tl" rotWithShape="0">
              <a:srgbClr val="333333">
                <a:alpha val="65000"/>
              </a:srgbClr>
            </a:outerShdw>
          </a:effectLst>
        </p:spPr>
      </p:pic>
      <p:pic>
        <p:nvPicPr>
          <p:cNvPr id="41" name="Audio 40">
            <a:hlinkClick r:id="" action="ppaction://media"/>
            <a:extLst>
              <a:ext uri="{FF2B5EF4-FFF2-40B4-BE49-F238E27FC236}">
                <a16:creationId xmlns:a16="http://schemas.microsoft.com/office/drawing/2014/main" id="{69E02F5B-AB34-1092-69C3-F37DFF27756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91056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26313">
        <p15:prstTrans prst="drape"/>
      </p:transition>
    </mc:Choice>
    <mc:Fallback xmlns="">
      <p:transition spd="slow" advTm="1263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DDBDC2-BBAB-3B95-2484-1C158BEAF596}"/>
              </a:ext>
            </a:extLst>
          </p:cNvPr>
          <p:cNvSpPr>
            <a:spLocks noGrp="1"/>
          </p:cNvSpPr>
          <p:nvPr>
            <p:ph idx="1"/>
          </p:nvPr>
        </p:nvSpPr>
        <p:spPr>
          <a:xfrm>
            <a:off x="6904234" y="2236741"/>
            <a:ext cx="4440939" cy="3799523"/>
          </a:xfrm>
        </p:spPr>
        <p:txBody>
          <a:bodyPr/>
          <a:lstStyle/>
          <a:p>
            <a:r>
              <a:rPr lang="en-US" dirty="0"/>
              <a:t>Referred to as “Edits”</a:t>
            </a:r>
          </a:p>
          <a:p>
            <a:r>
              <a:rPr lang="en-US" dirty="0"/>
              <a:t>System checks</a:t>
            </a:r>
          </a:p>
          <a:p>
            <a:r>
              <a:rPr lang="en-US" dirty="0"/>
              <a:t>Accurate reporting</a:t>
            </a:r>
          </a:p>
          <a:p>
            <a:r>
              <a:rPr lang="en-US" dirty="0"/>
              <a:t>Incomplete entries</a:t>
            </a:r>
          </a:p>
          <a:p>
            <a:r>
              <a:rPr lang="en-US" dirty="0"/>
              <a:t>Consistency year to year</a:t>
            </a:r>
          </a:p>
          <a:p>
            <a:r>
              <a:rPr lang="en-US" dirty="0"/>
              <a:t>Prompt notice of changes</a:t>
            </a:r>
          </a:p>
          <a:p>
            <a:endParaRPr lang="en-US" dirty="0"/>
          </a:p>
        </p:txBody>
      </p:sp>
      <p:sp>
        <p:nvSpPr>
          <p:cNvPr id="3" name="Title 2">
            <a:extLst>
              <a:ext uri="{FF2B5EF4-FFF2-40B4-BE49-F238E27FC236}">
                <a16:creationId xmlns:a16="http://schemas.microsoft.com/office/drawing/2014/main" id="{2AC54A79-8918-6B53-618E-D98F7B56058D}"/>
              </a:ext>
            </a:extLst>
          </p:cNvPr>
          <p:cNvSpPr>
            <a:spLocks noGrp="1"/>
          </p:cNvSpPr>
          <p:nvPr>
            <p:ph type="title"/>
          </p:nvPr>
        </p:nvSpPr>
        <p:spPr/>
        <p:txBody>
          <a:bodyPr/>
          <a:lstStyle/>
          <a:p>
            <a:r>
              <a:rPr lang="en-US" dirty="0"/>
              <a:t>Validation Rules</a:t>
            </a:r>
          </a:p>
        </p:txBody>
      </p:sp>
      <p:pic>
        <p:nvPicPr>
          <p:cNvPr id="5" name="Picture 4">
            <a:extLst>
              <a:ext uri="{FF2B5EF4-FFF2-40B4-BE49-F238E27FC236}">
                <a16:creationId xmlns:a16="http://schemas.microsoft.com/office/drawing/2014/main" id="{0017018A-58C6-9DAA-04ED-31BC97152A76}"/>
              </a:ext>
            </a:extLst>
          </p:cNvPr>
          <p:cNvPicPr>
            <a:picLocks noChangeAspect="1"/>
          </p:cNvPicPr>
          <p:nvPr/>
        </p:nvPicPr>
        <p:blipFill>
          <a:blip r:embed="rId5"/>
          <a:stretch>
            <a:fillRect/>
          </a:stretch>
        </p:blipFill>
        <p:spPr>
          <a:xfrm>
            <a:off x="2398630" y="2790611"/>
            <a:ext cx="4244577" cy="18493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8" name="Audio 57">
            <a:hlinkClick r:id="" action="ppaction://media"/>
            <a:extLst>
              <a:ext uri="{FF2B5EF4-FFF2-40B4-BE49-F238E27FC236}">
                <a16:creationId xmlns:a16="http://schemas.microsoft.com/office/drawing/2014/main" id="{11235435-C010-CF05-A140-C65576D770B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76400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28939">
        <p15:prstTrans prst="wind"/>
      </p:transition>
    </mc:Choice>
    <mc:Fallback xmlns="">
      <p:transition spd="slow" advTm="1289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7A819-B052-982D-F0C1-C336FE04BE9D}"/>
              </a:ext>
            </a:extLst>
          </p:cNvPr>
          <p:cNvSpPr>
            <a:spLocks noGrp="1"/>
          </p:cNvSpPr>
          <p:nvPr>
            <p:ph type="title"/>
          </p:nvPr>
        </p:nvSpPr>
        <p:spPr/>
        <p:txBody>
          <a:bodyPr/>
          <a:lstStyle/>
          <a:p>
            <a:r>
              <a:rPr lang="en-US" dirty="0"/>
              <a:t>Hospital Survey Edits</a:t>
            </a:r>
          </a:p>
        </p:txBody>
      </p:sp>
      <p:sp>
        <p:nvSpPr>
          <p:cNvPr id="6" name="Text Placeholder 33">
            <a:extLst>
              <a:ext uri="{FF2B5EF4-FFF2-40B4-BE49-F238E27FC236}">
                <a16:creationId xmlns:a16="http://schemas.microsoft.com/office/drawing/2014/main" id="{09FFC2FA-37D1-218F-711E-594570FDA0FB}"/>
              </a:ext>
            </a:extLst>
          </p:cNvPr>
          <p:cNvSpPr txBox="1">
            <a:spLocks/>
          </p:cNvSpPr>
          <p:nvPr/>
        </p:nvSpPr>
        <p:spPr>
          <a:xfrm>
            <a:off x="2123350" y="2176372"/>
            <a:ext cx="2281237" cy="34766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solidFill>
                <a:srgbClr val="FF0000"/>
              </a:solidFill>
            </a:endParaRPr>
          </a:p>
        </p:txBody>
      </p:sp>
      <p:sp>
        <p:nvSpPr>
          <p:cNvPr id="7" name="Text Placeholder 34">
            <a:extLst>
              <a:ext uri="{FF2B5EF4-FFF2-40B4-BE49-F238E27FC236}">
                <a16:creationId xmlns:a16="http://schemas.microsoft.com/office/drawing/2014/main" id="{202DA5DA-785C-C3A7-E610-C3BBB0333D0F}"/>
              </a:ext>
            </a:extLst>
          </p:cNvPr>
          <p:cNvSpPr txBox="1">
            <a:spLocks/>
          </p:cNvSpPr>
          <p:nvPr/>
        </p:nvSpPr>
        <p:spPr>
          <a:xfrm>
            <a:off x="1731439" y="2060395"/>
            <a:ext cx="4050687" cy="7145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ACCURATE</a:t>
            </a:r>
          </a:p>
          <a:p>
            <a:r>
              <a:rPr lang="en-US" dirty="0"/>
              <a:t>Integrity of data</a:t>
            </a:r>
          </a:p>
          <a:p>
            <a:r>
              <a:rPr lang="en-US" dirty="0"/>
              <a:t>Prioritize details</a:t>
            </a:r>
          </a:p>
          <a:p>
            <a:r>
              <a:rPr lang="en-US" dirty="0"/>
              <a:t>Correct calculations</a:t>
            </a:r>
          </a:p>
        </p:txBody>
      </p:sp>
      <p:sp>
        <p:nvSpPr>
          <p:cNvPr id="9" name="Text Placeholder 36">
            <a:extLst>
              <a:ext uri="{FF2B5EF4-FFF2-40B4-BE49-F238E27FC236}">
                <a16:creationId xmlns:a16="http://schemas.microsoft.com/office/drawing/2014/main" id="{84E6190E-2C10-6928-1F1C-FFAFA44A4448}"/>
              </a:ext>
            </a:extLst>
          </p:cNvPr>
          <p:cNvSpPr txBox="1">
            <a:spLocks/>
          </p:cNvSpPr>
          <p:nvPr/>
        </p:nvSpPr>
        <p:spPr>
          <a:xfrm>
            <a:off x="7296943" y="2060395"/>
            <a:ext cx="4649390" cy="20031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CONSISTENT</a:t>
            </a:r>
          </a:p>
          <a:p>
            <a:r>
              <a:rPr lang="en-US" dirty="0"/>
              <a:t>Major changes documented</a:t>
            </a:r>
          </a:p>
          <a:p>
            <a:r>
              <a:rPr lang="en-US" dirty="0"/>
              <a:t>No discrepancies</a:t>
            </a:r>
          </a:p>
          <a:p>
            <a:r>
              <a:rPr lang="en-US" dirty="0"/>
              <a:t>Year to year comparisons</a:t>
            </a:r>
          </a:p>
          <a:p>
            <a:endParaRPr lang="en-US" dirty="0"/>
          </a:p>
        </p:txBody>
      </p:sp>
      <p:sp>
        <p:nvSpPr>
          <p:cNvPr id="10" name="Text Placeholder 37">
            <a:extLst>
              <a:ext uri="{FF2B5EF4-FFF2-40B4-BE49-F238E27FC236}">
                <a16:creationId xmlns:a16="http://schemas.microsoft.com/office/drawing/2014/main" id="{559E04F1-AC52-D058-1950-3C09304CE68D}"/>
              </a:ext>
            </a:extLst>
          </p:cNvPr>
          <p:cNvSpPr txBox="1">
            <a:spLocks/>
          </p:cNvSpPr>
          <p:nvPr/>
        </p:nvSpPr>
        <p:spPr>
          <a:xfrm>
            <a:off x="2123350" y="4287362"/>
            <a:ext cx="2281237" cy="34766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solidFill>
                <a:srgbClr val="92D050"/>
              </a:solidFill>
            </a:endParaRPr>
          </a:p>
        </p:txBody>
      </p:sp>
      <p:sp>
        <p:nvSpPr>
          <p:cNvPr id="11" name="Text Placeholder 38">
            <a:extLst>
              <a:ext uri="{FF2B5EF4-FFF2-40B4-BE49-F238E27FC236}">
                <a16:creationId xmlns:a16="http://schemas.microsoft.com/office/drawing/2014/main" id="{0EF8A462-D4AD-7F36-77BF-CE6FBBA26183}"/>
              </a:ext>
            </a:extLst>
          </p:cNvPr>
          <p:cNvSpPr txBox="1">
            <a:spLocks/>
          </p:cNvSpPr>
          <p:nvPr/>
        </p:nvSpPr>
        <p:spPr>
          <a:xfrm>
            <a:off x="1688397" y="4287362"/>
            <a:ext cx="4136773" cy="7747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COMPLETE</a:t>
            </a:r>
          </a:p>
          <a:p>
            <a:r>
              <a:rPr lang="en-US" dirty="0"/>
              <a:t>No missing variables</a:t>
            </a:r>
          </a:p>
          <a:p>
            <a:r>
              <a:rPr lang="en-US" dirty="0"/>
              <a:t>No insufficient responses</a:t>
            </a:r>
          </a:p>
          <a:p>
            <a:r>
              <a:rPr lang="en-US" dirty="0"/>
              <a:t>Necessary clarifications</a:t>
            </a:r>
          </a:p>
        </p:txBody>
      </p:sp>
      <p:sp>
        <p:nvSpPr>
          <p:cNvPr id="13" name="Text Placeholder 40">
            <a:extLst>
              <a:ext uri="{FF2B5EF4-FFF2-40B4-BE49-F238E27FC236}">
                <a16:creationId xmlns:a16="http://schemas.microsoft.com/office/drawing/2014/main" id="{4DCD3FBF-A50F-A26E-9136-89D3E2649283}"/>
              </a:ext>
            </a:extLst>
          </p:cNvPr>
          <p:cNvSpPr txBox="1">
            <a:spLocks/>
          </p:cNvSpPr>
          <p:nvPr/>
        </p:nvSpPr>
        <p:spPr>
          <a:xfrm>
            <a:off x="7296943" y="4352192"/>
            <a:ext cx="4572146" cy="11040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TIMELY</a:t>
            </a:r>
          </a:p>
          <a:p>
            <a:r>
              <a:rPr lang="en-US" dirty="0"/>
              <a:t>Responses to HSU</a:t>
            </a:r>
          </a:p>
          <a:p>
            <a:r>
              <a:rPr lang="en-US" dirty="0"/>
              <a:t>Reporting deadline</a:t>
            </a:r>
          </a:p>
          <a:p>
            <a:r>
              <a:rPr lang="en-US" dirty="0"/>
              <a:t>Statute compliance (fines)</a:t>
            </a:r>
          </a:p>
          <a:p>
            <a:endParaRPr lang="en-US" dirty="0"/>
          </a:p>
        </p:txBody>
      </p:sp>
      <p:pic>
        <p:nvPicPr>
          <p:cNvPr id="14" name="Picture Placeholder 19" descr="Clock with solid fill">
            <a:extLst>
              <a:ext uri="{FF2B5EF4-FFF2-40B4-BE49-F238E27FC236}">
                <a16:creationId xmlns:a16="http://schemas.microsoft.com/office/drawing/2014/main" id="{129F1CA3-559C-B7F8-56E2-18E1EC0DD2CD}"/>
              </a:ext>
            </a:extLst>
          </p:cNvPr>
          <p:cNvPicPr>
            <a:picLocks noChangeAspect="1"/>
          </p:cNvPicPr>
          <p:nvPr/>
        </p:nvPicPr>
        <p:blipFill>
          <a:blip r:embed="rId5">
            <a:extLst>
              <a:ext uri="{96DAC541-7B7A-43D3-8B79-37D633B846F1}">
                <asvg:svgBlip xmlns:asvg="http://schemas.microsoft.com/office/drawing/2016/SVG/main" r:embed="rId6"/>
              </a:ext>
            </a:extLst>
          </a:blip>
          <a:srcRect l="66" r="66"/>
          <a:stretch>
            <a:fillRect/>
          </a:stretch>
        </p:blipFill>
        <p:spPr>
          <a:xfrm>
            <a:off x="5913855" y="4303346"/>
            <a:ext cx="1200150" cy="1201738"/>
          </a:xfrm>
          <a:prstGeom prst="rect">
            <a:avLst/>
          </a:prstGeom>
          <a:effectLst>
            <a:outerShdw blurRad="50800" dist="38100" dir="16200000" rotWithShape="0">
              <a:prstClr val="black">
                <a:alpha val="40000"/>
              </a:prstClr>
            </a:outerShdw>
            <a:reflection blurRad="6350" stA="50000" endA="300" endPos="55000" dir="5400000" sy="-100000" algn="bl" rotWithShape="0"/>
          </a:effectLst>
        </p:spPr>
      </p:pic>
      <p:pic>
        <p:nvPicPr>
          <p:cNvPr id="15" name="Picture Placeholder 14" descr="Checklist with solid fill">
            <a:extLst>
              <a:ext uri="{FF2B5EF4-FFF2-40B4-BE49-F238E27FC236}">
                <a16:creationId xmlns:a16="http://schemas.microsoft.com/office/drawing/2014/main" id="{998FC657-A149-919E-86A0-8E4194FAEBC4}"/>
              </a:ext>
            </a:extLst>
          </p:cNvPr>
          <p:cNvPicPr>
            <a:picLocks noChangeAspect="1"/>
          </p:cNvPicPr>
          <p:nvPr/>
        </p:nvPicPr>
        <p:blipFill>
          <a:blip r:embed="rId7">
            <a:extLst>
              <a:ext uri="{96DAC541-7B7A-43D3-8B79-37D633B846F1}">
                <asvg:svgBlip xmlns:asvg="http://schemas.microsoft.com/office/drawing/2016/SVG/main" r:embed="rId8"/>
              </a:ext>
            </a:extLst>
          </a:blip>
          <a:srcRect l="66" r="66"/>
          <a:stretch>
            <a:fillRect/>
          </a:stretch>
        </p:blipFill>
        <p:spPr>
          <a:xfrm>
            <a:off x="488247" y="4303346"/>
            <a:ext cx="1200150" cy="1201738"/>
          </a:xfrm>
          <a:prstGeom prst="rect">
            <a:avLst/>
          </a:prstGeom>
          <a:effectLst>
            <a:glow rad="228600">
              <a:schemeClr val="accent6">
                <a:satMod val="175000"/>
                <a:alpha val="40000"/>
              </a:schemeClr>
            </a:glow>
          </a:effectLst>
        </p:spPr>
      </p:pic>
      <p:pic>
        <p:nvPicPr>
          <p:cNvPr id="16" name="Graphic 15" descr="Comment Like with solid fill">
            <a:extLst>
              <a:ext uri="{FF2B5EF4-FFF2-40B4-BE49-F238E27FC236}">
                <a16:creationId xmlns:a16="http://schemas.microsoft.com/office/drawing/2014/main" id="{E9D5DE38-5A52-0C02-9614-D34B2FE97E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6661" y="2001390"/>
            <a:ext cx="1201736" cy="1201736"/>
          </a:xfrm>
          <a:prstGeom prst="rect">
            <a:avLst/>
          </a:prstGeom>
          <a:effectLst>
            <a:outerShdw blurRad="50800" dist="38100" dir="16200000" rotWithShape="0">
              <a:prstClr val="black">
                <a:alpha val="40000"/>
              </a:prstClr>
            </a:outerShdw>
          </a:effectLst>
        </p:spPr>
      </p:pic>
      <p:pic>
        <p:nvPicPr>
          <p:cNvPr id="17" name="Picture Placeholder 8" descr="Upward trend with solid fill">
            <a:extLst>
              <a:ext uri="{FF2B5EF4-FFF2-40B4-BE49-F238E27FC236}">
                <a16:creationId xmlns:a16="http://schemas.microsoft.com/office/drawing/2014/main" id="{E87997F9-DB02-81B0-9653-7BA7E5CDB817}"/>
              </a:ext>
            </a:extLst>
          </p:cNvPr>
          <p:cNvPicPr>
            <a:picLocks noChangeAspect="1"/>
          </p:cNvPicPr>
          <p:nvPr/>
        </p:nvPicPr>
        <p:blipFill>
          <a:blip r:embed="rId11">
            <a:extLst>
              <a:ext uri="{96DAC541-7B7A-43D3-8B79-37D633B846F1}">
                <asvg:svgBlip xmlns:asvg="http://schemas.microsoft.com/office/drawing/2016/SVG/main" r:embed="rId12"/>
              </a:ext>
            </a:extLst>
          </a:blip>
          <a:srcRect l="66" r="66"/>
          <a:stretch>
            <a:fillRect/>
          </a:stretch>
        </p:blipFill>
        <p:spPr>
          <a:xfrm>
            <a:off x="5913855" y="2060395"/>
            <a:ext cx="1200150" cy="1201737"/>
          </a:xfrm>
          <a:prstGeom prst="rect">
            <a:avLst/>
          </a:prstGeom>
          <a:effectLst>
            <a:glow rad="63500">
              <a:schemeClr val="accent4">
                <a:satMod val="175000"/>
                <a:alpha val="40000"/>
              </a:schemeClr>
            </a:glow>
            <a:outerShdw blurRad="50800" dist="38100" dir="18900000" algn="bl" rotWithShape="0">
              <a:prstClr val="black">
                <a:alpha val="40000"/>
              </a:prstClr>
            </a:outerShdw>
          </a:effectLst>
          <a:scene3d>
            <a:camera prst="perspectiveRight"/>
            <a:lightRig rig="threePt" dir="t"/>
          </a:scene3d>
          <a:sp3d>
            <a:bevelT prst="angle"/>
          </a:sp3d>
        </p:spPr>
      </p:pic>
      <p:pic>
        <p:nvPicPr>
          <p:cNvPr id="32" name="Audio 31">
            <a:hlinkClick r:id="" action="ppaction://media"/>
            <a:extLst>
              <a:ext uri="{FF2B5EF4-FFF2-40B4-BE49-F238E27FC236}">
                <a16:creationId xmlns:a16="http://schemas.microsoft.com/office/drawing/2014/main" id="{A355B66A-9B16-A48D-D597-3EE04485F0D2}"/>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2545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62732">
        <p15:prstTrans prst="pageCurlDouble"/>
      </p:transition>
    </mc:Choice>
    <mc:Fallback xmlns="">
      <p:transition spd="slow" advTm="1627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theme/theme1.xml><?xml version="1.0" encoding="utf-8"?>
<a:theme xmlns:a="http://schemas.openxmlformats.org/drawingml/2006/main" name="DSHS Slide Theme">
  <a:themeElements>
    <a:clrScheme name="DSHS">
      <a:dk1>
        <a:srgbClr val="000000"/>
      </a:dk1>
      <a:lt1>
        <a:sysClr val="window" lastClr="FFFFFF"/>
      </a:lt1>
      <a:dk2>
        <a:srgbClr val="44546A"/>
      </a:dk2>
      <a:lt2>
        <a:srgbClr val="E7E6E6"/>
      </a:lt2>
      <a:accent1>
        <a:srgbClr val="003087"/>
      </a:accent1>
      <a:accent2>
        <a:srgbClr val="C00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683E1146-0F7A-4BF5-8A2F-3CF7ECB0942A}"/>
    </a:ext>
  </a:extLst>
</a:theme>
</file>

<file path=ppt/theme/theme2.xml><?xml version="1.0" encoding="utf-8"?>
<a:theme xmlns:a="http://schemas.openxmlformats.org/drawingml/2006/main" name="DSHS Slide Layout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4124A9E9-EF70-4508-B786-ECE044002AD0}"/>
    </a:ext>
  </a:extLst>
</a:theme>
</file>

<file path=ppt/theme/theme3.xml><?xml version="1.0" encoding="utf-8"?>
<a:theme xmlns:a="http://schemas.openxmlformats.org/drawingml/2006/main" name="DSHS Slide Layout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AFDF2EBF-DC16-4258-9B11-8246FF8EEFC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DSHS-Powerpoint-Template</Template>
  <TotalTime>1721</TotalTime>
  <Words>4218</Words>
  <Application>Microsoft Office PowerPoint</Application>
  <PresentationFormat>Widescreen</PresentationFormat>
  <Paragraphs>230</Paragraphs>
  <Slides>19</Slides>
  <Notes>19</Notes>
  <HiddenSlides>0</HiddenSlides>
  <MMClips>19</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Arial</vt:lpstr>
      <vt:lpstr>Calibri</vt:lpstr>
      <vt:lpstr>Calibri Light</vt:lpstr>
      <vt:lpstr>Tenorite</vt:lpstr>
      <vt:lpstr>Verdana</vt:lpstr>
      <vt:lpstr>Wingdings</vt:lpstr>
      <vt:lpstr>DSHS Slide Theme</vt:lpstr>
      <vt:lpstr>DSHS Slide Layout 2</vt:lpstr>
      <vt:lpstr>DSHS Slide Layout 3</vt:lpstr>
      <vt:lpstr>Annual Survey  of Hospitals</vt:lpstr>
      <vt:lpstr>Overview</vt:lpstr>
      <vt:lpstr>Meet the Team</vt:lpstr>
      <vt:lpstr>Brief Background</vt:lpstr>
      <vt:lpstr>Reporting Deadlines</vt:lpstr>
      <vt:lpstr>Preparing for Accuracy</vt:lpstr>
      <vt:lpstr>Annual Survey Rules</vt:lpstr>
      <vt:lpstr>Validation Rules</vt:lpstr>
      <vt:lpstr>Hospital Survey Edits</vt:lpstr>
      <vt:lpstr>Example of Edits</vt:lpstr>
      <vt:lpstr>Common Pre-Populated Variables</vt:lpstr>
      <vt:lpstr>Data Entry Reminders</vt:lpstr>
      <vt:lpstr>Data Entry Reminders (Continued)</vt:lpstr>
      <vt:lpstr>Revenue Data</vt:lpstr>
      <vt:lpstr>Examples of Corresponding Data</vt:lpstr>
      <vt:lpstr>PowerPoint Presentation</vt:lpstr>
      <vt:lpstr>Be sure to ask questions or reach out whenever something is unclear. There’s no question too small or insignificant.</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Texas Department of State Health Services</dc:creator>
  <cp:lastModifiedBy>Orbach,Andria (DSHS)</cp:lastModifiedBy>
  <cp:revision>24</cp:revision>
  <dcterms:created xsi:type="dcterms:W3CDTF">2018-12-06T15:25:41Z</dcterms:created>
  <dcterms:modified xsi:type="dcterms:W3CDTF">2024-06-03T20:22:02Z</dcterms:modified>
</cp:coreProperties>
</file>