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4" r:id="rId2"/>
    <p:sldMasterId id="2147483688" r:id="rId3"/>
    <p:sldMasterId id="2147483702" r:id="rId4"/>
    <p:sldMasterId id="2147483716" r:id="rId5"/>
    <p:sldMasterId id="2147483743" r:id="rId6"/>
  </p:sldMasterIdLst>
  <p:notesMasterIdLst>
    <p:notesMasterId r:id="rId30"/>
  </p:notesMasterIdLst>
  <p:handoutMasterIdLst>
    <p:handoutMasterId r:id="rId31"/>
  </p:handoutMasterIdLst>
  <p:sldIdLst>
    <p:sldId id="279" r:id="rId7"/>
    <p:sldId id="327" r:id="rId8"/>
    <p:sldId id="527" r:id="rId9"/>
    <p:sldId id="552" r:id="rId10"/>
    <p:sldId id="340" r:id="rId11"/>
    <p:sldId id="531" r:id="rId12"/>
    <p:sldId id="532" r:id="rId13"/>
    <p:sldId id="352" r:id="rId14"/>
    <p:sldId id="558" r:id="rId15"/>
    <p:sldId id="533" r:id="rId16"/>
    <p:sldId id="349" r:id="rId17"/>
    <p:sldId id="261" r:id="rId18"/>
    <p:sldId id="344" r:id="rId19"/>
    <p:sldId id="555" r:id="rId20"/>
    <p:sldId id="365" r:id="rId21"/>
    <p:sldId id="364" r:id="rId22"/>
    <p:sldId id="366" r:id="rId23"/>
    <p:sldId id="543" r:id="rId24"/>
    <p:sldId id="542" r:id="rId25"/>
    <p:sldId id="529" r:id="rId26"/>
    <p:sldId id="559" r:id="rId27"/>
    <p:sldId id="537" r:id="rId28"/>
    <p:sldId id="330"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rcia,Bobbiejean (DSHS)" initials="BG" lastIdx="21" clrIdx="0"/>
  <p:cmAuthor id="1" name="Breaux,Marcelle (DSHS)" initials="MB" lastIdx="3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99CCFF"/>
    <a:srgbClr val="CC0000"/>
    <a:srgbClr val="990000"/>
    <a:srgbClr val="990033"/>
    <a:srgbClr val="A50021"/>
    <a:srgbClr val="FF6600"/>
    <a:srgbClr val="99FF99"/>
    <a:srgbClr val="FFFF99"/>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13" autoAdjust="0"/>
    <p:restoredTop sz="93914" autoAdjust="0"/>
  </p:normalViewPr>
  <p:slideViewPr>
    <p:cSldViewPr>
      <p:cViewPr varScale="1">
        <p:scale>
          <a:sx n="61" d="100"/>
          <a:sy n="61" d="100"/>
        </p:scale>
        <p:origin x="1440" y="53"/>
      </p:cViewPr>
      <p:guideLst>
        <p:guide orient="horz" pos="2160"/>
        <p:guide pos="2880"/>
      </p:guideLst>
    </p:cSldViewPr>
  </p:slideViewPr>
  <p:outlineViewPr>
    <p:cViewPr>
      <p:scale>
        <a:sx n="33" d="100"/>
        <a:sy n="33" d="100"/>
      </p:scale>
      <p:origin x="0" y="53520"/>
    </p:cViewPr>
  </p:outlineViewPr>
  <p:notesTextViewPr>
    <p:cViewPr>
      <p:scale>
        <a:sx n="1" d="1"/>
        <a:sy n="1" d="1"/>
      </p:scale>
      <p:origin x="0" y="0"/>
    </p:cViewPr>
  </p:notesTextViewPr>
  <p:sorterViewPr>
    <p:cViewPr>
      <p:scale>
        <a:sx n="120" d="100"/>
        <a:sy n="120" d="100"/>
      </p:scale>
      <p:origin x="0" y="0"/>
    </p:cViewPr>
  </p:sorterViewPr>
  <p:notesViewPr>
    <p:cSldViewPr>
      <p:cViewPr>
        <p:scale>
          <a:sx n="120" d="100"/>
          <a:sy n="120" d="100"/>
        </p:scale>
        <p:origin x="-1278" y="-72"/>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FCB3C9C-2FC3-4927-93AC-8239619991A7}" type="datetimeFigureOut">
              <a:rPr lang="en-US" smtClean="0"/>
              <a:t>2/16/2023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D4727C9-0A98-4355-ADC1-0BB0020BC6EE}" type="slidenum">
              <a:rPr lang="en-US" smtClean="0"/>
              <a:t>‹#›</a:t>
            </a:fld>
            <a:endParaRPr lang="en-US" dirty="0"/>
          </a:p>
        </p:txBody>
      </p:sp>
    </p:spTree>
    <p:extLst>
      <p:ext uri="{BB962C8B-B14F-4D97-AF65-F5344CB8AC3E}">
        <p14:creationId xmlns:p14="http://schemas.microsoft.com/office/powerpoint/2010/main" val="32779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0ADC2DE-0DA3-4D8C-AE32-42F30477F8C3}" type="datetimeFigureOut">
              <a:rPr lang="en-US" smtClean="0"/>
              <a:t>2/16/2023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2842384-280D-4F84-81CF-96E415F64BCE}" type="slidenum">
              <a:rPr lang="en-US" smtClean="0"/>
              <a:t>‹#›</a:t>
            </a:fld>
            <a:endParaRPr lang="en-US" dirty="0"/>
          </a:p>
        </p:txBody>
      </p:sp>
    </p:spTree>
    <p:extLst>
      <p:ext uri="{BB962C8B-B14F-4D97-AF65-F5344CB8AC3E}">
        <p14:creationId xmlns:p14="http://schemas.microsoft.com/office/powerpoint/2010/main" val="2404151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mailto:paetexas@dshs.state.tx.u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paetexas.or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dc.gov/HAI/pdfs/stateplans/tx.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Organizational_models_of_accidents#cite_note-1" TargetMode="External"/><Relationship Id="rId7" Type="http://schemas.openxmlformats.org/officeDocument/2006/relationships/hyperlink" Target="http://en.wikipedia.org/wiki/Medical_error"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en.wikipedia.org/wiki/Organizational_models_of_accidents#cite_note-3" TargetMode="External"/><Relationship Id="rId5" Type="http://schemas.openxmlformats.org/officeDocument/2006/relationships/hyperlink" Target="http://en.wikipedia.org/wiki/Pilot_error" TargetMode="External"/><Relationship Id="rId4" Type="http://schemas.openxmlformats.org/officeDocument/2006/relationships/hyperlink" Target="http://en.wikipedia.org/wiki/Organizational_models_of_accidents#cite_note-Stranks-2"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ahrq.gov/research/findings/nhqrdr/index.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Preventable Adverse Event (PAE) Reporting.  My name is Vickie Gillespie.  I am the PAE Clinical Specialist at the Texas Department of State Health Services.</a:t>
            </a:r>
          </a:p>
        </p:txBody>
      </p:sp>
      <p:sp>
        <p:nvSpPr>
          <p:cNvPr id="4" name="Slide Number Placeholder 3"/>
          <p:cNvSpPr>
            <a:spLocks noGrp="1"/>
          </p:cNvSpPr>
          <p:nvPr>
            <p:ph type="sldNum" sz="quarter" idx="10"/>
          </p:nvPr>
        </p:nvSpPr>
        <p:spPr/>
        <p:txBody>
          <a:bodyPr/>
          <a:lstStyle/>
          <a:p>
            <a:fld id="{32842384-280D-4F84-81CF-96E415F64BCE}" type="slidenum">
              <a:rPr lang="en-US" smtClean="0"/>
              <a:t>1</a:t>
            </a:fld>
            <a:endParaRPr lang="en-US" dirty="0"/>
          </a:p>
        </p:txBody>
      </p:sp>
    </p:spTree>
    <p:extLst>
      <p:ext uri="{BB962C8B-B14F-4D97-AF65-F5344CB8AC3E}">
        <p14:creationId xmlns:p14="http://schemas.microsoft.com/office/powerpoint/2010/main" val="3065333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842384-280D-4F84-81CF-96E415F64BCE}" type="slidenum">
              <a:rPr lang="en-US" smtClean="0"/>
              <a:t>10</a:t>
            </a:fld>
            <a:endParaRPr lang="en-US" dirty="0"/>
          </a:p>
        </p:txBody>
      </p:sp>
    </p:spTree>
    <p:extLst>
      <p:ext uri="{BB962C8B-B14F-4D97-AF65-F5344CB8AC3E}">
        <p14:creationId xmlns:p14="http://schemas.microsoft.com/office/powerpoint/2010/main" val="2394400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history of PAE reporting in Texas?</a:t>
            </a:r>
          </a:p>
          <a:p>
            <a:r>
              <a:rPr lang="en-US" dirty="0"/>
              <a:t>Chapter 98 , Reporting of Health Care-Associated Infections and Preventable Adverse Events was adopted by the 80</a:t>
            </a:r>
            <a:r>
              <a:rPr lang="en-US" baseline="30000" dirty="0"/>
              <a:t>th</a:t>
            </a:r>
            <a:r>
              <a:rPr lang="en-US" dirty="0"/>
              <a:t> Legislative Session in 2007  and had specific language regarding reporting HAIs or health care-acquired infections, and set forth requirements for an Advisory Panel.</a:t>
            </a:r>
          </a:p>
          <a:p>
            <a:endParaRPr lang="en-US" dirty="0"/>
          </a:p>
          <a:p>
            <a:pPr marL="171450" indent="-171450">
              <a:buFont typeface="Arial" charset="0"/>
              <a:buChar char="•"/>
            </a:pPr>
            <a:r>
              <a:rPr lang="en-US" dirty="0"/>
              <a:t>In 2009, the PAE description and required reporting was added including the mandate for public reporting of the data.</a:t>
            </a:r>
          </a:p>
          <a:p>
            <a:endParaRPr lang="en-US" dirty="0"/>
          </a:p>
          <a:p>
            <a:endParaRPr lang="en-US" dirty="0"/>
          </a:p>
        </p:txBody>
      </p:sp>
      <p:sp>
        <p:nvSpPr>
          <p:cNvPr id="4" name="Slide Number Placeholder 3"/>
          <p:cNvSpPr>
            <a:spLocks noGrp="1"/>
          </p:cNvSpPr>
          <p:nvPr>
            <p:ph type="sldNum" sz="quarter" idx="10"/>
          </p:nvPr>
        </p:nvSpPr>
        <p:spPr/>
        <p:txBody>
          <a:bodyPr/>
          <a:lstStyle/>
          <a:p>
            <a:fld id="{32842384-280D-4F84-81CF-96E415F64BCE}" type="slidenum">
              <a:rPr lang="en-US" smtClean="0"/>
              <a:t>11</a:t>
            </a:fld>
            <a:endParaRPr lang="en-US" dirty="0"/>
          </a:p>
        </p:txBody>
      </p:sp>
    </p:spTree>
    <p:extLst>
      <p:ext uri="{BB962C8B-B14F-4D97-AF65-F5344CB8AC3E}">
        <p14:creationId xmlns:p14="http://schemas.microsoft.com/office/powerpoint/2010/main" val="2486715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So, who must report?</a:t>
            </a:r>
          </a:p>
          <a:p>
            <a:pPr defTabSz="931774">
              <a:defRPr/>
            </a:pPr>
            <a:endParaRPr lang="en-US" dirty="0"/>
          </a:p>
          <a:p>
            <a:pPr marL="171450" indent="-171450" defTabSz="931774">
              <a:buFont typeface="Arial" panose="020B0604020202020204" pitchFamily="34" charset="0"/>
              <a:buChar char="•"/>
              <a:defRPr/>
            </a:pPr>
            <a:r>
              <a:rPr lang="en-US" dirty="0"/>
              <a:t>All general hospitals that are licensed under Chapter 241.  General hospitals provide OB and/or Surgery.  Also, any state operated hospitals that provide OB or Surgery are required to report.</a:t>
            </a:r>
          </a:p>
          <a:p>
            <a:pPr marL="171450" indent="-171450" defTabSz="931774">
              <a:buFont typeface="Arial" panose="020B0604020202020204" pitchFamily="34" charset="0"/>
              <a:buChar char="•"/>
              <a:defRPr/>
            </a:pPr>
            <a:r>
              <a:rPr lang="en-US" dirty="0"/>
              <a:t>Comprehensive Medical Rehab Hospitals are waived in this legislation and do not have to report.</a:t>
            </a:r>
          </a:p>
          <a:p>
            <a:pPr marL="171450" indent="-171450" defTabSz="931774">
              <a:buFont typeface="Arial" panose="020B0604020202020204" pitchFamily="34" charset="0"/>
              <a:buChar char="•"/>
              <a:defRPr/>
            </a:pPr>
            <a:r>
              <a:rPr lang="en-US" dirty="0"/>
              <a:t>An LTAC would have to report if it is licensed as a General hospital—which means it does surgery.  </a:t>
            </a:r>
          </a:p>
          <a:p>
            <a:pPr marL="171450" indent="-171450" defTabSz="931774">
              <a:buFont typeface="Arial" panose="020B0604020202020204" pitchFamily="34" charset="0"/>
              <a:buChar char="•"/>
              <a:defRPr/>
            </a:pPr>
            <a:r>
              <a:rPr lang="en-US" dirty="0"/>
              <a:t>If the LTAC is licensed as a Special Hospital it does not have to report.</a:t>
            </a:r>
          </a:p>
          <a:p>
            <a:pPr marL="171450" indent="-171450" defTabSz="931774">
              <a:buFont typeface="Arial" panose="020B0604020202020204" pitchFamily="34" charset="0"/>
              <a:buChar char="•"/>
              <a:defRPr/>
            </a:pPr>
            <a:r>
              <a:rPr lang="en-US" dirty="0"/>
              <a:t>Any hospital licensed as a Special hospital does not have to report.</a:t>
            </a:r>
          </a:p>
          <a:p>
            <a:pPr marL="171450" indent="-171450" defTabSz="931774">
              <a:buFont typeface="Arial" panose="020B0604020202020204" pitchFamily="34" charset="0"/>
              <a:buChar char="•"/>
              <a:defRPr/>
            </a:pPr>
            <a:r>
              <a:rPr lang="en-US" dirty="0"/>
              <a:t>Federal VA’s do not have to report.</a:t>
            </a:r>
          </a:p>
          <a:p>
            <a:pPr defTabSz="931774">
              <a:defRPr/>
            </a:pPr>
            <a:endParaRPr lang="en-US" dirty="0"/>
          </a:p>
          <a:p>
            <a:pPr defTabSz="931774">
              <a:defRPr/>
            </a:pPr>
            <a:r>
              <a:rPr lang="en-US" dirty="0"/>
              <a:t>Also--</a:t>
            </a:r>
          </a:p>
          <a:p>
            <a:pPr marL="171450" indent="-171450" defTabSz="931774">
              <a:buFont typeface="Arial" panose="020B0604020202020204" pitchFamily="34" charset="0"/>
              <a:buChar char="•"/>
              <a:defRPr/>
            </a:pPr>
            <a:r>
              <a:rPr lang="en-US" dirty="0"/>
              <a:t>All Ambulatory Surgery Centers that are licensed under Chapter 243 are required to report.</a:t>
            </a:r>
          </a:p>
          <a:p>
            <a:pPr marL="171450" indent="-171450" defTabSz="931774">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32842384-280D-4F84-81CF-96E415F64BCE}" type="slidenum">
              <a:rPr lang="en-US" smtClean="0"/>
              <a:t>12</a:t>
            </a:fld>
            <a:endParaRPr lang="en-US" dirty="0"/>
          </a:p>
        </p:txBody>
      </p:sp>
    </p:spTree>
    <p:extLst>
      <p:ext uri="{BB962C8B-B14F-4D97-AF65-F5344CB8AC3E}">
        <p14:creationId xmlns:p14="http://schemas.microsoft.com/office/powerpoint/2010/main" val="3403498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608320" cy="4267200"/>
          </a:xfrm>
        </p:spPr>
        <p:txBody>
          <a:bodyPr/>
          <a:lstStyle/>
          <a:p>
            <a:endParaRPr lang="en-US" dirty="0"/>
          </a:p>
        </p:txBody>
      </p:sp>
      <p:sp>
        <p:nvSpPr>
          <p:cNvPr id="4" name="Slide Number Placeholder 3"/>
          <p:cNvSpPr>
            <a:spLocks noGrp="1"/>
          </p:cNvSpPr>
          <p:nvPr>
            <p:ph type="sldNum" sz="quarter" idx="10"/>
          </p:nvPr>
        </p:nvSpPr>
        <p:spPr/>
        <p:txBody>
          <a:bodyPr/>
          <a:lstStyle/>
          <a:p>
            <a:fld id="{32842384-280D-4F84-81CF-96E415F64BCE}" type="slidenum">
              <a:rPr lang="en-US" smtClean="0"/>
              <a:t>13</a:t>
            </a:fld>
            <a:endParaRPr lang="en-US" dirty="0"/>
          </a:p>
        </p:txBody>
      </p:sp>
    </p:spTree>
    <p:extLst>
      <p:ext uri="{BB962C8B-B14F-4D97-AF65-F5344CB8AC3E}">
        <p14:creationId xmlns:p14="http://schemas.microsoft.com/office/powerpoint/2010/main" val="3191977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current PAE brochure produced by DSHS.  Available by contacting </a:t>
            </a:r>
            <a:r>
              <a:rPr lang="en-US" dirty="0">
                <a:hlinkClick r:id="rId3"/>
              </a:rPr>
              <a:t>paetexas@dshs.state.tx.us</a:t>
            </a:r>
            <a:r>
              <a:rPr lang="en-US" dirty="0"/>
              <a:t>	</a:t>
            </a:r>
          </a:p>
        </p:txBody>
      </p:sp>
      <p:sp>
        <p:nvSpPr>
          <p:cNvPr id="4" name="Slide Number Placeholder 3"/>
          <p:cNvSpPr>
            <a:spLocks noGrp="1"/>
          </p:cNvSpPr>
          <p:nvPr>
            <p:ph type="sldNum" sz="quarter" idx="10"/>
          </p:nvPr>
        </p:nvSpPr>
        <p:spPr/>
        <p:txBody>
          <a:bodyPr/>
          <a:lstStyle/>
          <a:p>
            <a:fld id="{32842384-280D-4F84-81CF-96E415F64BCE}" type="slidenum">
              <a:rPr lang="en-US" smtClean="0"/>
              <a:t>14</a:t>
            </a:fld>
            <a:endParaRPr lang="en-US" dirty="0"/>
          </a:p>
        </p:txBody>
      </p:sp>
    </p:spTree>
    <p:extLst>
      <p:ext uri="{BB962C8B-B14F-4D97-AF65-F5344CB8AC3E}">
        <p14:creationId xmlns:p14="http://schemas.microsoft.com/office/powerpoint/2010/main" val="2352737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listing of the reportable PAEs that start in January 2015.  These are divided by category.  These categories are the same categories that are used by the NQF in the list of SREs.  </a:t>
            </a:r>
          </a:p>
          <a:p>
            <a:endParaRPr lang="en-US" dirty="0"/>
          </a:p>
          <a:p>
            <a:r>
              <a:rPr lang="en-US" dirty="0"/>
              <a:t>You will need to know these categories when you go to enter your data.  </a:t>
            </a:r>
          </a:p>
          <a:p>
            <a:endParaRPr lang="en-US" dirty="0"/>
          </a:p>
          <a:p>
            <a:r>
              <a:rPr lang="en-US" dirty="0"/>
              <a:t>You can find a document that displays the PAEs by category on our website at </a:t>
            </a:r>
            <a:r>
              <a:rPr lang="en-US" dirty="0">
                <a:hlinkClick r:id="rId3"/>
              </a:rPr>
              <a:t>www.paetexas.org</a:t>
            </a:r>
            <a:r>
              <a:rPr lang="en-US" dirty="0"/>
              <a:t>	on the Resources page.</a:t>
            </a:r>
          </a:p>
          <a:p>
            <a:endParaRPr lang="en-US" dirty="0"/>
          </a:p>
        </p:txBody>
      </p:sp>
      <p:sp>
        <p:nvSpPr>
          <p:cNvPr id="4" name="Slide Number Placeholder 3"/>
          <p:cNvSpPr>
            <a:spLocks noGrp="1"/>
          </p:cNvSpPr>
          <p:nvPr>
            <p:ph type="sldNum" sz="quarter" idx="10"/>
          </p:nvPr>
        </p:nvSpPr>
        <p:spPr/>
        <p:txBody>
          <a:bodyPr/>
          <a:lstStyle/>
          <a:p>
            <a:fld id="{32842384-280D-4F84-81CF-96E415F64BCE}" type="slidenum">
              <a:rPr lang="en-US" smtClean="0"/>
              <a:t>15</a:t>
            </a:fld>
            <a:endParaRPr lang="en-US" dirty="0"/>
          </a:p>
        </p:txBody>
      </p:sp>
    </p:spTree>
    <p:extLst>
      <p:ext uri="{BB962C8B-B14F-4D97-AF65-F5344CB8AC3E}">
        <p14:creationId xmlns:p14="http://schemas.microsoft.com/office/powerpoint/2010/main" val="2809487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842384-280D-4F84-81CF-96E415F64BCE}" type="slidenum">
              <a:rPr lang="en-US" smtClean="0"/>
              <a:t>16</a:t>
            </a:fld>
            <a:endParaRPr lang="en-US" dirty="0"/>
          </a:p>
        </p:txBody>
      </p:sp>
    </p:spTree>
    <p:extLst>
      <p:ext uri="{BB962C8B-B14F-4D97-AF65-F5344CB8AC3E}">
        <p14:creationId xmlns:p14="http://schemas.microsoft.com/office/powerpoint/2010/main" val="1050687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842384-280D-4F84-81CF-96E415F64BCE}" type="slidenum">
              <a:rPr lang="en-US" smtClean="0"/>
              <a:t>17</a:t>
            </a:fld>
            <a:endParaRPr lang="en-US" dirty="0"/>
          </a:p>
        </p:txBody>
      </p:sp>
    </p:spTree>
    <p:extLst>
      <p:ext uri="{BB962C8B-B14F-4D97-AF65-F5344CB8AC3E}">
        <p14:creationId xmlns:p14="http://schemas.microsoft.com/office/powerpoint/2010/main" val="1740584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1908" indent="-285349" eaLnBrk="0" hangingPunct="0">
              <a:defRPr>
                <a:solidFill>
                  <a:schemeClr val="tx1"/>
                </a:solidFill>
                <a:latin typeface="Arial" charset="0"/>
              </a:defRPr>
            </a:lvl2pPr>
            <a:lvl3pPr marL="1141397" indent="-228280" eaLnBrk="0" hangingPunct="0">
              <a:defRPr>
                <a:solidFill>
                  <a:schemeClr val="tx1"/>
                </a:solidFill>
                <a:latin typeface="Arial" charset="0"/>
              </a:defRPr>
            </a:lvl3pPr>
            <a:lvl4pPr marL="1597955" indent="-228280" eaLnBrk="0" hangingPunct="0">
              <a:defRPr>
                <a:solidFill>
                  <a:schemeClr val="tx1"/>
                </a:solidFill>
                <a:latin typeface="Arial" charset="0"/>
              </a:defRPr>
            </a:lvl4pPr>
            <a:lvl5pPr marL="2054513" indent="-228280" eaLnBrk="0" hangingPunct="0">
              <a:defRPr>
                <a:solidFill>
                  <a:schemeClr val="tx1"/>
                </a:solidFill>
                <a:latin typeface="Arial" charset="0"/>
              </a:defRPr>
            </a:lvl5pPr>
            <a:lvl6pPr marL="2511071" indent="-228280" eaLnBrk="0" fontAlgn="base" hangingPunct="0">
              <a:spcBef>
                <a:spcPct val="0"/>
              </a:spcBef>
              <a:spcAft>
                <a:spcPct val="0"/>
              </a:spcAft>
              <a:defRPr>
                <a:solidFill>
                  <a:schemeClr val="tx1"/>
                </a:solidFill>
                <a:latin typeface="Arial" charset="0"/>
              </a:defRPr>
            </a:lvl6pPr>
            <a:lvl7pPr marL="2967631" indent="-228280" eaLnBrk="0" fontAlgn="base" hangingPunct="0">
              <a:spcBef>
                <a:spcPct val="0"/>
              </a:spcBef>
              <a:spcAft>
                <a:spcPct val="0"/>
              </a:spcAft>
              <a:defRPr>
                <a:solidFill>
                  <a:schemeClr val="tx1"/>
                </a:solidFill>
                <a:latin typeface="Arial" charset="0"/>
              </a:defRPr>
            </a:lvl7pPr>
            <a:lvl8pPr marL="3424189" indent="-228280" eaLnBrk="0" fontAlgn="base" hangingPunct="0">
              <a:spcBef>
                <a:spcPct val="0"/>
              </a:spcBef>
              <a:spcAft>
                <a:spcPct val="0"/>
              </a:spcAft>
              <a:defRPr>
                <a:solidFill>
                  <a:schemeClr val="tx1"/>
                </a:solidFill>
                <a:latin typeface="Arial" charset="0"/>
              </a:defRPr>
            </a:lvl8pPr>
            <a:lvl9pPr marL="3880748" indent="-228280" eaLnBrk="0" fontAlgn="base" hangingPunct="0">
              <a:spcBef>
                <a:spcPct val="0"/>
              </a:spcBef>
              <a:spcAft>
                <a:spcPct val="0"/>
              </a:spcAft>
              <a:defRPr>
                <a:solidFill>
                  <a:schemeClr val="tx1"/>
                </a:solidFill>
                <a:latin typeface="Arial" charset="0"/>
              </a:defRPr>
            </a:lvl9pPr>
          </a:lstStyle>
          <a:p>
            <a:pPr eaLnBrk="1" hangingPunct="1"/>
            <a:fld id="{0E7B16F6-2DF5-47CE-81D2-2B7155018702}" type="slidenum">
              <a:rPr lang="en-US">
                <a:solidFill>
                  <a:prstClr val="black"/>
                </a:solidFill>
              </a:rPr>
              <a:pPr eaLnBrk="1" hangingPunct="1"/>
              <a:t>18</a:t>
            </a:fld>
            <a:endParaRPr lang="en-US">
              <a:solidFill>
                <a:prstClr val="black"/>
              </a:solidFill>
            </a:endParaRPr>
          </a:p>
        </p:txBody>
      </p:sp>
      <p:sp>
        <p:nvSpPr>
          <p:cNvPr id="93187" name="Rectangle 7"/>
          <p:cNvSpPr txBox="1">
            <a:spLocks noGrp="1" noChangeArrowheads="1"/>
          </p:cNvSpPr>
          <p:nvPr/>
        </p:nvSpPr>
        <p:spPr bwMode="auto">
          <a:xfrm>
            <a:off x="3971292" y="8830154"/>
            <a:ext cx="3037523" cy="46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6" tIns="46578" rIns="93156" bIns="46578"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A5826BB1-21AC-4ABE-8FF4-E2F72D514403}" type="slidenum">
              <a:rPr lang="en-US" sz="1200">
                <a:solidFill>
                  <a:prstClr val="black"/>
                </a:solidFill>
              </a:rPr>
              <a:pPr algn="r" eaLnBrk="1" fontAlgn="base" hangingPunct="1">
                <a:spcBef>
                  <a:spcPct val="0"/>
                </a:spcBef>
                <a:spcAft>
                  <a:spcPct val="0"/>
                </a:spcAft>
              </a:pPr>
              <a:t>18</a:t>
            </a:fld>
            <a:endParaRPr lang="en-US" sz="1200">
              <a:solidFill>
                <a:prstClr val="black"/>
              </a:solidFill>
            </a:endParaRPr>
          </a:p>
        </p:txBody>
      </p:sp>
      <p:sp>
        <p:nvSpPr>
          <p:cNvPr id="93188" name="Rectangle 2"/>
          <p:cNvSpPr>
            <a:spLocks noGrp="1" noRot="1" noChangeAspect="1" noChangeArrowheads="1" noTextEdit="1"/>
          </p:cNvSpPr>
          <p:nvPr>
            <p:ph type="sldImg"/>
          </p:nvPr>
        </p:nvSpPr>
        <p:spPr>
          <a:ln/>
        </p:spPr>
      </p:sp>
      <p:sp>
        <p:nvSpPr>
          <p:cNvPr id="93189" name="Rectangle 3"/>
          <p:cNvSpPr>
            <a:spLocks noGrp="1" noChangeArrowheads="1"/>
          </p:cNvSpPr>
          <p:nvPr>
            <p:ph type="body" idx="1"/>
          </p:nvPr>
        </p:nvSpPr>
        <p:spPr>
          <a:noFill/>
        </p:spPr>
        <p:txBody>
          <a:bodyPr/>
          <a:lstStyle/>
          <a:p>
            <a:pPr eaLnBrk="1" hangingPunct="1"/>
            <a:r>
              <a:rPr lang="en-US" dirty="0"/>
              <a:t>This is how the PAEs are reported into TxHSN and processed by TxHSN.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1983" indent="-285378" eaLnBrk="0" hangingPunct="0">
              <a:defRPr>
                <a:solidFill>
                  <a:schemeClr val="tx1"/>
                </a:solidFill>
                <a:latin typeface="Arial" charset="0"/>
              </a:defRPr>
            </a:lvl2pPr>
            <a:lvl3pPr marL="1141512" indent="-228303" eaLnBrk="0" hangingPunct="0">
              <a:defRPr>
                <a:solidFill>
                  <a:schemeClr val="tx1"/>
                </a:solidFill>
                <a:latin typeface="Arial" charset="0"/>
              </a:defRPr>
            </a:lvl3pPr>
            <a:lvl4pPr marL="1598117" indent="-228303" eaLnBrk="0" hangingPunct="0">
              <a:defRPr>
                <a:solidFill>
                  <a:schemeClr val="tx1"/>
                </a:solidFill>
                <a:latin typeface="Arial" charset="0"/>
              </a:defRPr>
            </a:lvl4pPr>
            <a:lvl5pPr marL="2054721" indent="-228303" eaLnBrk="0" hangingPunct="0">
              <a:defRPr>
                <a:solidFill>
                  <a:schemeClr val="tx1"/>
                </a:solidFill>
                <a:latin typeface="Arial" charset="0"/>
              </a:defRPr>
            </a:lvl5pPr>
            <a:lvl6pPr marL="2511326" indent="-228303" eaLnBrk="0" fontAlgn="base" hangingPunct="0">
              <a:spcBef>
                <a:spcPct val="0"/>
              </a:spcBef>
              <a:spcAft>
                <a:spcPct val="0"/>
              </a:spcAft>
              <a:defRPr>
                <a:solidFill>
                  <a:schemeClr val="tx1"/>
                </a:solidFill>
                <a:latin typeface="Arial" charset="0"/>
              </a:defRPr>
            </a:lvl6pPr>
            <a:lvl7pPr marL="2967931" indent="-228303" eaLnBrk="0" fontAlgn="base" hangingPunct="0">
              <a:spcBef>
                <a:spcPct val="0"/>
              </a:spcBef>
              <a:spcAft>
                <a:spcPct val="0"/>
              </a:spcAft>
              <a:defRPr>
                <a:solidFill>
                  <a:schemeClr val="tx1"/>
                </a:solidFill>
                <a:latin typeface="Arial" charset="0"/>
              </a:defRPr>
            </a:lvl7pPr>
            <a:lvl8pPr marL="3424536" indent="-228303" eaLnBrk="0" fontAlgn="base" hangingPunct="0">
              <a:spcBef>
                <a:spcPct val="0"/>
              </a:spcBef>
              <a:spcAft>
                <a:spcPct val="0"/>
              </a:spcAft>
              <a:defRPr>
                <a:solidFill>
                  <a:schemeClr val="tx1"/>
                </a:solidFill>
                <a:latin typeface="Arial" charset="0"/>
              </a:defRPr>
            </a:lvl8pPr>
            <a:lvl9pPr marL="3881141" indent="-228303" eaLnBrk="0" fontAlgn="base" hangingPunct="0">
              <a:spcBef>
                <a:spcPct val="0"/>
              </a:spcBef>
              <a:spcAft>
                <a:spcPct val="0"/>
              </a:spcAft>
              <a:defRPr>
                <a:solidFill>
                  <a:schemeClr val="tx1"/>
                </a:solidFill>
                <a:latin typeface="Arial" charset="0"/>
              </a:defRPr>
            </a:lvl9pPr>
          </a:lstStyle>
          <a:p>
            <a:pPr eaLnBrk="1" hangingPunct="1"/>
            <a:fld id="{0E7B16F6-2DF5-47CE-81D2-2B7155018702}" type="slidenum">
              <a:rPr lang="en-US">
                <a:solidFill>
                  <a:prstClr val="black"/>
                </a:solidFill>
              </a:rPr>
              <a:pPr eaLnBrk="1" hangingPunct="1"/>
              <a:t>19</a:t>
            </a:fld>
            <a:endParaRPr lang="en-US" dirty="0">
              <a:solidFill>
                <a:prstClr val="black"/>
              </a:solidFill>
            </a:endParaRPr>
          </a:p>
        </p:txBody>
      </p:sp>
      <p:sp>
        <p:nvSpPr>
          <p:cNvPr id="93187" name="Rectangle 7"/>
          <p:cNvSpPr txBox="1">
            <a:spLocks noGrp="1" noChangeArrowheads="1"/>
          </p:cNvSpPr>
          <p:nvPr/>
        </p:nvSpPr>
        <p:spPr bwMode="auto">
          <a:xfrm>
            <a:off x="3971292" y="8830153"/>
            <a:ext cx="3037523" cy="46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6" tIns="46583" rIns="93166" bIns="46583"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A5826BB1-21AC-4ABE-8FF4-E2F72D514403}" type="slidenum">
              <a:rPr lang="en-US" sz="1200">
                <a:solidFill>
                  <a:prstClr val="black"/>
                </a:solidFill>
              </a:rPr>
              <a:pPr algn="r" eaLnBrk="1" fontAlgn="base" hangingPunct="1">
                <a:spcBef>
                  <a:spcPct val="0"/>
                </a:spcBef>
                <a:spcAft>
                  <a:spcPct val="0"/>
                </a:spcAft>
              </a:pPr>
              <a:t>19</a:t>
            </a:fld>
            <a:endParaRPr lang="en-US" sz="1200" dirty="0">
              <a:solidFill>
                <a:prstClr val="black"/>
              </a:solidFill>
            </a:endParaRPr>
          </a:p>
        </p:txBody>
      </p:sp>
      <p:sp>
        <p:nvSpPr>
          <p:cNvPr id="93188" name="Rectangle 2"/>
          <p:cNvSpPr>
            <a:spLocks noGrp="1" noRot="1" noChangeAspect="1" noChangeArrowheads="1" noTextEdit="1"/>
          </p:cNvSpPr>
          <p:nvPr>
            <p:ph type="sldImg"/>
          </p:nvPr>
        </p:nvSpPr>
        <p:spPr>
          <a:ln/>
        </p:spPr>
      </p:sp>
      <p:sp>
        <p:nvSpPr>
          <p:cNvPr id="93189" name="Rectangle 3"/>
          <p:cNvSpPr>
            <a:spLocks noGrp="1" noChangeArrowheads="1"/>
          </p:cNvSpPr>
          <p:nvPr>
            <p:ph type="body" idx="1"/>
          </p:nvPr>
        </p:nvSpPr>
        <p:spPr>
          <a:noFill/>
        </p:spPr>
        <p:txBody>
          <a:bodyPr/>
          <a:lstStyle/>
          <a:p>
            <a:pPr eaLnBrk="1" hangingPunct="1"/>
            <a:r>
              <a:rPr lang="en-US" dirty="0"/>
              <a:t>This is how TxHSN obtains and processes HAI reports.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685800"/>
            <a:ext cx="4648200" cy="3486150"/>
          </a:xfrm>
        </p:spPr>
      </p:sp>
      <p:sp>
        <p:nvSpPr>
          <p:cNvPr id="3" name="Notes Placeholder 2"/>
          <p:cNvSpPr>
            <a:spLocks noGrp="1"/>
          </p:cNvSpPr>
          <p:nvPr>
            <p:ph type="body" idx="1"/>
          </p:nvPr>
        </p:nvSpPr>
        <p:spPr/>
        <p:txBody>
          <a:bodyPr/>
          <a:lstStyle/>
          <a:p>
            <a:r>
              <a:rPr lang="en-US" dirty="0"/>
              <a:t>In this presentation I will review the background of Preventable Adverse Event reporting across the nation as well as what we are doing here in Texas, beginning January 1, 2015.  In so doing, I will share the legislative mandate this program.</a:t>
            </a:r>
          </a:p>
          <a:p>
            <a:endParaRPr lang="en-US" dirty="0"/>
          </a:p>
          <a:p>
            <a:r>
              <a:rPr lang="en-US" dirty="0"/>
              <a:t>Additionally, I will tell you specifics about what is reportable, share the reporting process and explain what the public reporting will be like.</a:t>
            </a:r>
          </a:p>
          <a:p>
            <a:endParaRPr lang="en-US" dirty="0"/>
          </a:p>
          <a:p>
            <a:r>
              <a:rPr lang="en-US" dirty="0"/>
              <a:t>Finally, I will share what events have been reported year to date in Texas.</a:t>
            </a:r>
          </a:p>
          <a:p>
            <a:endParaRPr lang="en-US" dirty="0"/>
          </a:p>
          <a:p>
            <a:r>
              <a:rPr lang="en-US" dirty="0"/>
              <a:t>So let’s begin.</a:t>
            </a:r>
          </a:p>
        </p:txBody>
      </p:sp>
      <p:sp>
        <p:nvSpPr>
          <p:cNvPr id="4" name="Slide Number Placeholder 3"/>
          <p:cNvSpPr>
            <a:spLocks noGrp="1"/>
          </p:cNvSpPr>
          <p:nvPr>
            <p:ph type="sldNum" sz="quarter" idx="10"/>
          </p:nvPr>
        </p:nvSpPr>
        <p:spPr/>
        <p:txBody>
          <a:bodyPr/>
          <a:lstStyle/>
          <a:p>
            <a:fld id="{32842384-280D-4F84-81CF-96E415F64BCE}" type="slidenum">
              <a:rPr lang="en-US" smtClean="0"/>
              <a:t>2</a:t>
            </a:fld>
            <a:endParaRPr lang="en-US" dirty="0"/>
          </a:p>
        </p:txBody>
      </p:sp>
    </p:spTree>
    <p:extLst>
      <p:ext uri="{BB962C8B-B14F-4D97-AF65-F5344CB8AC3E}">
        <p14:creationId xmlns:p14="http://schemas.microsoft.com/office/powerpoint/2010/main" val="637395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PAE data report for consumers will appear on the bottom of the current HAI report that is posted to our website.   These reports are by facility and will show the type of event (or category) and the specific PAE with the number that occurred for a specific time period.  This slide shows an example of that.  </a:t>
            </a:r>
          </a:p>
        </p:txBody>
      </p:sp>
      <p:sp>
        <p:nvSpPr>
          <p:cNvPr id="4" name="Slide Number Placeholder 3"/>
          <p:cNvSpPr>
            <a:spLocks noGrp="1"/>
          </p:cNvSpPr>
          <p:nvPr>
            <p:ph type="sldNum" sz="quarter" idx="10"/>
          </p:nvPr>
        </p:nvSpPr>
        <p:spPr/>
        <p:txBody>
          <a:bodyPr/>
          <a:lstStyle/>
          <a:p>
            <a:fld id="{32842384-280D-4F84-81CF-96E415F64BCE}" type="slidenum">
              <a:rPr lang="en-US" smtClean="0"/>
              <a:t>20</a:t>
            </a:fld>
            <a:endParaRPr lang="en-US" dirty="0"/>
          </a:p>
        </p:txBody>
      </p:sp>
    </p:spTree>
    <p:extLst>
      <p:ext uri="{BB962C8B-B14F-4D97-AF65-F5344CB8AC3E}">
        <p14:creationId xmlns:p14="http://schemas.microsoft.com/office/powerpoint/2010/main" val="883210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tentative numbers of the PAEs reported YTD.</a:t>
            </a:r>
          </a:p>
        </p:txBody>
      </p:sp>
      <p:sp>
        <p:nvSpPr>
          <p:cNvPr id="4" name="Slide Number Placeholder 3"/>
          <p:cNvSpPr>
            <a:spLocks noGrp="1"/>
          </p:cNvSpPr>
          <p:nvPr>
            <p:ph type="sldNum" sz="quarter" idx="10"/>
          </p:nvPr>
        </p:nvSpPr>
        <p:spPr/>
        <p:txBody>
          <a:bodyPr/>
          <a:lstStyle/>
          <a:p>
            <a:fld id="{32842384-280D-4F84-81CF-96E415F64BCE}" type="slidenum">
              <a:rPr lang="en-US" smtClean="0"/>
              <a:t>21</a:t>
            </a:fld>
            <a:endParaRPr lang="en-US" dirty="0"/>
          </a:p>
        </p:txBody>
      </p:sp>
    </p:spTree>
    <p:extLst>
      <p:ext uri="{BB962C8B-B14F-4D97-AF65-F5344CB8AC3E}">
        <p14:creationId xmlns:p14="http://schemas.microsoft.com/office/powerpoint/2010/main" val="2227095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 PAE web page. Sign up for Email Updates by clicking on the icon in the center of the page above the menu page tabs.</a:t>
            </a:r>
          </a:p>
          <a:p>
            <a:endParaRPr lang="en-US" dirty="0"/>
          </a:p>
          <a:p>
            <a:r>
              <a:rPr lang="en-US" dirty="0"/>
              <a:t>If you have questions you can click on the letter at the bottom of the page.</a:t>
            </a:r>
          </a:p>
        </p:txBody>
      </p:sp>
      <p:sp>
        <p:nvSpPr>
          <p:cNvPr id="4" name="Slide Number Placeholder 3"/>
          <p:cNvSpPr>
            <a:spLocks noGrp="1"/>
          </p:cNvSpPr>
          <p:nvPr>
            <p:ph type="sldNum" sz="quarter" idx="10"/>
          </p:nvPr>
        </p:nvSpPr>
        <p:spPr/>
        <p:txBody>
          <a:bodyPr/>
          <a:lstStyle/>
          <a:p>
            <a:fld id="{32842384-280D-4F84-81CF-96E415F64BCE}" type="slidenum">
              <a:rPr lang="en-US" smtClean="0"/>
              <a:t>22</a:t>
            </a:fld>
            <a:endParaRPr lang="en-US" dirty="0"/>
          </a:p>
        </p:txBody>
      </p:sp>
    </p:spTree>
    <p:extLst>
      <p:ext uri="{BB962C8B-B14F-4D97-AF65-F5344CB8AC3E}">
        <p14:creationId xmlns:p14="http://schemas.microsoft.com/office/powerpoint/2010/main" val="14720976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do not hesitate to send questions regarding this very important process to improve patient safety in Texas.  Thank you.</a:t>
            </a:r>
          </a:p>
        </p:txBody>
      </p:sp>
      <p:sp>
        <p:nvSpPr>
          <p:cNvPr id="4" name="Slide Number Placeholder 3"/>
          <p:cNvSpPr>
            <a:spLocks noGrp="1"/>
          </p:cNvSpPr>
          <p:nvPr>
            <p:ph type="sldNum" sz="quarter" idx="10"/>
          </p:nvPr>
        </p:nvSpPr>
        <p:spPr/>
        <p:txBody>
          <a:bodyPr/>
          <a:lstStyle/>
          <a:p>
            <a:fld id="{32842384-280D-4F84-81CF-96E415F64BCE}" type="slidenum">
              <a:rPr lang="en-US" smtClean="0"/>
              <a:t>23</a:t>
            </a:fld>
            <a:endParaRPr lang="en-US" dirty="0"/>
          </a:p>
        </p:txBody>
      </p:sp>
    </p:spTree>
    <p:extLst>
      <p:ext uri="{BB962C8B-B14F-4D97-AF65-F5344CB8AC3E}">
        <p14:creationId xmlns:p14="http://schemas.microsoft.com/office/powerpoint/2010/main" val="4078406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685800"/>
            <a:ext cx="4648200" cy="3486150"/>
          </a:xfrm>
        </p:spPr>
      </p:sp>
      <p:sp>
        <p:nvSpPr>
          <p:cNvPr id="3" name="Notes Placeholder 2"/>
          <p:cNvSpPr>
            <a:spLocks noGrp="1"/>
          </p:cNvSpPr>
          <p:nvPr>
            <p:ph type="body" idx="1"/>
          </p:nvPr>
        </p:nvSpPr>
        <p:spPr/>
        <p:txBody>
          <a:bodyPr/>
          <a:lstStyle/>
          <a:p>
            <a:r>
              <a:rPr lang="en-US" dirty="0"/>
              <a:t>You may wonder, why should we report Preventable Adverse Events?</a:t>
            </a:r>
          </a:p>
          <a:p>
            <a:endParaRPr lang="en-US" dirty="0"/>
          </a:p>
          <a:p>
            <a:r>
              <a:rPr lang="en-US" dirty="0"/>
              <a:t>You are probably familiar with the 1999 Institute of Medicine (IOM) report “</a:t>
            </a:r>
            <a:r>
              <a:rPr lang="en-US" u="sng" dirty="0"/>
              <a:t>To err is human: building a safer health system</a:t>
            </a:r>
            <a:r>
              <a:rPr lang="en-US" dirty="0"/>
              <a:t>” that estimated 98,000 deaths in the US every year are caused by medical errors.  Most of these were felt to be systemic errors, but nevertheless, the report called for a mandatory, nationwide reporting system—to get a handle on this hugely significant problem.  </a:t>
            </a:r>
          </a:p>
          <a:p>
            <a:endParaRPr lang="en-US" dirty="0"/>
          </a:p>
          <a:p>
            <a:r>
              <a:rPr lang="en-US" dirty="0"/>
              <a:t>In researching for more current estimations of death rates due to medical errors, or adverse events in health care, I found this article by Dr. John James which was published in 2013.  Dr. James reviewed 4 separate studies that were completed from 2008 through 2011.  These studies were done by CMS and looked at Medicare populations.  The findings were based primarily on evidence in hospital medical records found by the use of the GTT (Global Trigger Tool).  Dr. James estimated 210,000 deaths per year, and that was on the lower limit.   He went on to estimate there would be 440,000 deaths per year in 2013, and that the rate for serious harm would be 10-20 times higher than that for lethal harm.    That is roughly 1/6 of all deaths that occur—a leading cause of death following Cancer and Heart Disease—and only about 14% of these are captured by a reporting system.</a:t>
            </a:r>
          </a:p>
          <a:p>
            <a:endParaRPr lang="en-US" dirty="0"/>
          </a:p>
          <a:p>
            <a:r>
              <a:rPr lang="en-US" dirty="0"/>
              <a:t>Needless to say, we need to take close stock of these numbers.</a:t>
            </a:r>
          </a:p>
        </p:txBody>
      </p:sp>
      <p:sp>
        <p:nvSpPr>
          <p:cNvPr id="4" name="Slide Number Placeholder 3"/>
          <p:cNvSpPr>
            <a:spLocks noGrp="1"/>
          </p:cNvSpPr>
          <p:nvPr>
            <p:ph type="sldNum" sz="quarter" idx="10"/>
          </p:nvPr>
        </p:nvSpPr>
        <p:spPr/>
        <p:txBody>
          <a:bodyPr/>
          <a:lstStyle/>
          <a:p>
            <a:fld id="{32842384-280D-4F84-81CF-96E415F64BCE}" type="slidenum">
              <a:rPr lang="en-US" smtClean="0"/>
              <a:t>3</a:t>
            </a:fld>
            <a:endParaRPr lang="en-US" dirty="0"/>
          </a:p>
        </p:txBody>
      </p:sp>
    </p:spTree>
    <p:extLst>
      <p:ext uri="{BB962C8B-B14F-4D97-AF65-F5344CB8AC3E}">
        <p14:creationId xmlns:p14="http://schemas.microsoft.com/office/powerpoint/2010/main" val="637395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a:xfrm>
            <a:off x="6705600" y="8829967"/>
            <a:ext cx="303178" cy="464820"/>
          </a:xfrm>
        </p:spPr>
        <p:txBody>
          <a:bodyPr/>
          <a:lstStyle/>
          <a:p>
            <a:fld id="{32842384-280D-4F84-81CF-96E415F64BCE}" type="slidenum">
              <a:rPr lang="en-US" smtClean="0"/>
              <a:t>4</a:t>
            </a:fld>
            <a:endParaRPr lang="en-US" dirty="0"/>
          </a:p>
        </p:txBody>
      </p:sp>
      <p:sp>
        <p:nvSpPr>
          <p:cNvPr id="5" name="Rectangle 4"/>
          <p:cNvSpPr/>
          <p:nvPr/>
        </p:nvSpPr>
        <p:spPr>
          <a:xfrm>
            <a:off x="838200" y="4267200"/>
            <a:ext cx="3503615" cy="4965351"/>
          </a:xfrm>
          <a:prstGeom prst="rect">
            <a:avLst/>
          </a:prstGeom>
        </p:spPr>
        <p:txBody>
          <a:bodyPr lIns="91330" tIns="45665" rIns="91330" bIns="45665">
            <a:spAutoFit/>
          </a:bodyPr>
          <a:lstStyle/>
          <a:p>
            <a:r>
              <a:rPr lang="en-US" sz="1000" baseline="30000" dirty="0"/>
              <a:t>1 AHRQ</a:t>
            </a:r>
          </a:p>
          <a:p>
            <a:r>
              <a:rPr lang="en-US" sz="1000" baseline="30000" dirty="0"/>
              <a:t>2</a:t>
            </a:r>
            <a:r>
              <a:rPr lang="en-US" sz="1000" dirty="0"/>
              <a:t>Centers for Disease Control and Prevention</a:t>
            </a:r>
            <a:endParaRPr lang="en-US" sz="1000" baseline="30000" dirty="0"/>
          </a:p>
          <a:p>
            <a:r>
              <a:rPr lang="en-US" sz="1000" baseline="30000" dirty="0"/>
              <a:t>3</a:t>
            </a:r>
            <a:r>
              <a:rPr lang="en-US" sz="1000" dirty="0"/>
              <a:t>UlrichR, </a:t>
            </a:r>
            <a:r>
              <a:rPr lang="en-US" sz="1000" dirty="0" err="1"/>
              <a:t>Zimring</a:t>
            </a:r>
            <a:r>
              <a:rPr lang="en-US" sz="1000" dirty="0"/>
              <a:t> C</a:t>
            </a:r>
          </a:p>
          <a:p>
            <a:r>
              <a:rPr lang="en-US" sz="1000" baseline="30000" dirty="0"/>
              <a:t>4</a:t>
            </a:r>
            <a:r>
              <a:rPr lang="en-US" sz="1000" dirty="0"/>
              <a:t>Armstrong DG, </a:t>
            </a:r>
            <a:r>
              <a:rPr lang="en-US" sz="1000" dirty="0" err="1"/>
              <a:t>Ayello</a:t>
            </a:r>
            <a:r>
              <a:rPr lang="en-US" sz="1000" dirty="0"/>
              <a:t> EA, </a:t>
            </a:r>
            <a:r>
              <a:rPr lang="en-US" sz="1000" dirty="0" err="1"/>
              <a:t>Capitulo</a:t>
            </a:r>
            <a:r>
              <a:rPr lang="en-US" sz="1000" dirty="0"/>
              <a:t> KL, et al.</a:t>
            </a:r>
          </a:p>
          <a:p>
            <a:r>
              <a:rPr lang="en-US" sz="1000" baseline="30000" dirty="0"/>
              <a:t>5</a:t>
            </a:r>
            <a:r>
              <a:rPr lang="en-US" sz="1000" dirty="0"/>
              <a:t>How Not to Get Sick(</a:t>
            </a:r>
            <a:r>
              <a:rPr lang="en-US" sz="1000" dirty="0" err="1"/>
              <a:t>er</a:t>
            </a:r>
            <a:r>
              <a:rPr lang="en-US" sz="1000" dirty="0"/>
              <a:t>) in the Hospital, Consumer Reports, February 2015</a:t>
            </a:r>
          </a:p>
          <a:p>
            <a:r>
              <a:rPr lang="en-US" sz="1000" baseline="30000" dirty="0"/>
              <a:t>6</a:t>
            </a:r>
            <a:r>
              <a:rPr lang="en-US" sz="1000" dirty="0"/>
              <a:t>Massachusetts study reported by Dr. David </a:t>
            </a:r>
            <a:r>
              <a:rPr lang="en-US" sz="1000" dirty="0" err="1"/>
              <a:t>Classen</a:t>
            </a:r>
            <a:r>
              <a:rPr lang="en-US" sz="1000" dirty="0"/>
              <a:t> in a webinar put on by RTI International for the Office of the National Coordinator for Health Information Technology (ONC), Health IT Safety Center .  He is the Intermountain Healthcare’s clinical Quality Committee for Drug Use and Evaluation Chair.</a:t>
            </a:r>
          </a:p>
          <a:p>
            <a:r>
              <a:rPr lang="en-US" sz="1000" i="1" baseline="30000" dirty="0"/>
              <a:t>7</a:t>
            </a:r>
            <a:r>
              <a:rPr lang="en-US" sz="1000" dirty="0"/>
              <a:t>NQF’s National Voluntary Consensus Standards for the Reporting of HAI Data</a:t>
            </a:r>
          </a:p>
          <a:p>
            <a:pPr lvl="0"/>
            <a:r>
              <a:rPr lang="en-US" sz="1000" i="1" baseline="30000" dirty="0"/>
              <a:t>8</a:t>
            </a:r>
            <a:r>
              <a:rPr lang="en-US" sz="1000" i="1" dirty="0"/>
              <a:t>Magill, S., Edwards, J., Bamberg, W., </a:t>
            </a:r>
            <a:r>
              <a:rPr lang="en-US" sz="1000" i="1" dirty="0" err="1"/>
              <a:t>Beldavs</a:t>
            </a:r>
            <a:r>
              <a:rPr lang="en-US" sz="1000" i="1" dirty="0"/>
              <a:t>, Z., </a:t>
            </a:r>
            <a:r>
              <a:rPr lang="en-US" sz="1000" i="1" dirty="0" err="1"/>
              <a:t>Dumyati</a:t>
            </a:r>
            <a:r>
              <a:rPr lang="en-US" sz="1000" i="1" dirty="0"/>
              <a:t>, G., </a:t>
            </a:r>
            <a:r>
              <a:rPr lang="en-US" sz="1000" i="1" dirty="0" err="1"/>
              <a:t>Kainer</a:t>
            </a:r>
            <a:r>
              <a:rPr lang="en-US" sz="1000" i="1" dirty="0"/>
              <a:t>, M., . . . </a:t>
            </a:r>
            <a:r>
              <a:rPr lang="en-US" sz="1000" i="1" dirty="0" err="1"/>
              <a:t>Fridkin</a:t>
            </a:r>
            <a:r>
              <a:rPr lang="en-US" sz="1000" i="1" dirty="0"/>
              <a:t>, S. (2014). Multistate point-prevalence survey of health care-associated infections. N </a:t>
            </a:r>
            <a:r>
              <a:rPr lang="en-US" sz="1000" i="1" dirty="0" err="1"/>
              <a:t>Engl</a:t>
            </a:r>
            <a:r>
              <a:rPr lang="en-US" sz="1000" i="1" dirty="0"/>
              <a:t> J Med, 1198-208.</a:t>
            </a:r>
            <a:r>
              <a:rPr lang="en-US" sz="1000" dirty="0"/>
              <a:t>  </a:t>
            </a:r>
            <a:r>
              <a:rPr lang="en-US" sz="1000" i="1" dirty="0"/>
              <a:t>The Centers for Disease Control and Prevention. (2009, December 29). Template Document for Texas Healthcare-Associated Infections (HAI) Plan. Retrieved from </a:t>
            </a:r>
            <a:r>
              <a:rPr lang="en-US" sz="1000" i="1" u="sng" dirty="0">
                <a:hlinkClick r:id="rId3"/>
              </a:rPr>
              <a:t>http://www.cdc.gov/HAI/pdfs/stateplans/tx.pdf</a:t>
            </a:r>
            <a:r>
              <a:rPr lang="en-US" sz="1000" i="1" dirty="0"/>
              <a:t>   </a:t>
            </a:r>
          </a:p>
          <a:p>
            <a:endParaRPr lang="en-US" sz="800" dirty="0"/>
          </a:p>
          <a:p>
            <a:endParaRPr lang="en-US" sz="800" dirty="0"/>
          </a:p>
          <a:p>
            <a:r>
              <a:rPr lang="en-US" sz="800" dirty="0"/>
              <a:t>Additional info published on the JCAHO website</a:t>
            </a:r>
          </a:p>
          <a:p>
            <a:r>
              <a:rPr lang="en-US" sz="800" dirty="0"/>
              <a:t>JCAHO 700,000-1M falls /year;  11,000 fatal falls year.</a:t>
            </a:r>
          </a:p>
          <a:p>
            <a:r>
              <a:rPr lang="en-US" sz="800" dirty="0"/>
              <a:t>Cost of fall with injury $14,056  </a:t>
            </a:r>
          </a:p>
          <a:p>
            <a:r>
              <a:rPr lang="en-US" sz="800" dirty="0"/>
              <a:t>Surgical site infections (SSIs) are one type of HAI. They occur in more than</a:t>
            </a:r>
          </a:p>
          <a:p>
            <a:r>
              <a:rPr lang="en-US" sz="800" dirty="0"/>
              <a:t>500,000 patients annually (Meeks, et al., 2011). </a:t>
            </a:r>
            <a:endParaRPr lang="en-US" sz="800" i="1" dirty="0"/>
          </a:p>
          <a:p>
            <a:pPr lvl="0"/>
            <a:endParaRPr lang="en-US" sz="800" i="1" dirty="0"/>
          </a:p>
          <a:p>
            <a:pPr lvl="0"/>
            <a:endParaRPr lang="en-US" sz="800" i="1" dirty="0"/>
          </a:p>
          <a:p>
            <a:pPr lvl="0"/>
            <a:endParaRPr lang="en-US" sz="800" dirty="0"/>
          </a:p>
          <a:p>
            <a:pPr lvl="0"/>
            <a:endParaRPr lang="en-US" sz="800" dirty="0"/>
          </a:p>
          <a:p>
            <a:pPr lvl="0"/>
            <a:endParaRPr lang="en-US" sz="800" dirty="0"/>
          </a:p>
          <a:p>
            <a:endParaRPr lang="en-US" sz="800" dirty="0">
              <a:latin typeface="Comic Sans MS" panose="030F0702030302020204" pitchFamily="66" charset="0"/>
            </a:endParaRPr>
          </a:p>
          <a:p>
            <a:endParaRPr lang="en-US" sz="800" dirty="0">
              <a:latin typeface="Comic Sans MS" panose="030F0702030302020204" pitchFamily="66" charset="0"/>
            </a:endParaRPr>
          </a:p>
          <a:p>
            <a:endParaRPr lang="en-US" sz="800" dirty="0">
              <a:latin typeface="Comic Sans MS" panose="030F0702030302020204" pitchFamily="66" charset="0"/>
            </a:endParaRPr>
          </a:p>
        </p:txBody>
      </p:sp>
    </p:spTree>
    <p:extLst>
      <p:ext uri="{BB962C8B-B14F-4D97-AF65-F5344CB8AC3E}">
        <p14:creationId xmlns:p14="http://schemas.microsoft.com/office/powerpoint/2010/main" val="174488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So,</a:t>
            </a:r>
            <a:r>
              <a:rPr lang="en-US" sz="1200" b="0" i="0" u="none" strike="noStrike" kern="1200" dirty="0">
                <a:solidFill>
                  <a:schemeClr val="tx1"/>
                </a:solidFill>
                <a:latin typeface="+mn-lt"/>
                <a:ea typeface="+mn-ea"/>
                <a:cs typeface="+mn-cs"/>
              </a:rPr>
              <a:t> in th</a:t>
            </a:r>
            <a:r>
              <a:rPr lang="en-US" dirty="0"/>
              <a:t>e years following the IOM’s report, the World Health Organization put forth draft guidelines for reporting of these events.  Their 2005 publication said,  </a:t>
            </a:r>
          </a:p>
          <a:p>
            <a:r>
              <a:rPr lang="en-US" sz="1200" b="0" i="0" u="none" strike="noStrike" kern="1200" baseline="0" dirty="0">
                <a:solidFill>
                  <a:schemeClr val="tx1"/>
                </a:solidFill>
                <a:latin typeface="+mn-lt"/>
                <a:ea typeface="+mn-ea"/>
                <a:cs typeface="+mn-cs"/>
              </a:rPr>
              <a:t>“Healthcare is prone to accidents.</a:t>
            </a:r>
            <a:r>
              <a:rPr lang="en-US" sz="1200" b="0" i="0" u="none" strike="noStrike" kern="1200" dirty="0">
                <a:solidFill>
                  <a:schemeClr val="tx1"/>
                </a:solidFill>
                <a:latin typeface="+mn-lt"/>
                <a:ea typeface="+mn-ea"/>
                <a:cs typeface="+mn-cs"/>
              </a:rPr>
              <a:t>  I think we all are aware of that with </a:t>
            </a:r>
            <a:r>
              <a:rPr lang="en-US" dirty="0"/>
              <a:t>complexity of our procedures and equipment, multi-disciplines involved, and acuity of our patients. </a:t>
            </a:r>
          </a:p>
          <a:p>
            <a:endParaRPr lang="en-US" dirty="0"/>
          </a:p>
          <a:p>
            <a:r>
              <a:rPr lang="en-US" dirty="0"/>
              <a:t>Most of these accidents are caused by, again, </a:t>
            </a:r>
            <a:r>
              <a:rPr lang="en-US" sz="1200" b="0" i="0" u="none" strike="noStrike" kern="1200" dirty="0">
                <a:solidFill>
                  <a:schemeClr val="tx1"/>
                </a:solidFill>
                <a:latin typeface="+mn-lt"/>
                <a:ea typeface="+mn-ea"/>
                <a:cs typeface="+mn-cs"/>
              </a:rPr>
              <a:t>system failures, but the greatest contributor to system failures being human error.</a:t>
            </a:r>
          </a:p>
          <a:p>
            <a:endParaRPr lang="en-US" baseline="0" dirty="0"/>
          </a:p>
        </p:txBody>
      </p:sp>
      <p:sp>
        <p:nvSpPr>
          <p:cNvPr id="4" name="Slide Number Placeholder 3"/>
          <p:cNvSpPr>
            <a:spLocks noGrp="1"/>
          </p:cNvSpPr>
          <p:nvPr>
            <p:ph type="sldNum" sz="quarter" idx="10"/>
          </p:nvPr>
        </p:nvSpPr>
        <p:spPr/>
        <p:txBody>
          <a:bodyPr/>
          <a:lstStyle/>
          <a:p>
            <a:fld id="{32842384-280D-4F84-81CF-96E415F64BCE}" type="slidenum">
              <a:rPr lang="en-US" smtClean="0"/>
              <a:t>5</a:t>
            </a:fld>
            <a:endParaRPr lang="en-US" dirty="0"/>
          </a:p>
        </p:txBody>
      </p:sp>
    </p:spTree>
    <p:extLst>
      <p:ext uri="{BB962C8B-B14F-4D97-AF65-F5344CB8AC3E}">
        <p14:creationId xmlns:p14="http://schemas.microsoft.com/office/powerpoint/2010/main" val="880547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267200"/>
            <a:ext cx="6172200" cy="4419600"/>
          </a:xfrm>
        </p:spPr>
        <p:txBody>
          <a:bodyPr/>
          <a:lstStyle/>
          <a:p>
            <a:r>
              <a:rPr lang="en-US" sz="1100" b="1" dirty="0"/>
              <a:t>James Reason</a:t>
            </a:r>
          </a:p>
          <a:p>
            <a:r>
              <a:rPr lang="en-US" sz="1100" dirty="0"/>
              <a:t>James Reason hypothesizes that most accidents can be traced to one or more of four levels of failure: Organizational influences, unsafe supervision, preconditions for unsafe acts, and the unsafe acts themselves. In this model, an organization's defenses against failure are modelled as a series of barriers, with individual weaknesses in individual parts of the system, and are continually varying in size and position. The system as a whole produces failures when all individual barrier weaknesses align, permitting "a trajectory of accident opportunity", so that a hazard passes through all of the holes in all of the defenses, leading to a failure.</a:t>
            </a:r>
            <a:r>
              <a:rPr lang="en-US" sz="1100" baseline="30000" dirty="0">
                <a:hlinkClick r:id="rId3"/>
              </a:rPr>
              <a:t>[1]</a:t>
            </a:r>
            <a:r>
              <a:rPr lang="en-US" sz="1100" baseline="30000" dirty="0">
                <a:hlinkClick r:id="rId4"/>
              </a:rPr>
              <a:t>[2]</a:t>
            </a:r>
            <a:r>
              <a:rPr lang="en-US" sz="1100" dirty="0"/>
              <a:t> The model includes, in the causal sequence of human failures that leads to an accident or an error, both </a:t>
            </a:r>
            <a:r>
              <a:rPr lang="en-US" sz="1100" b="1" dirty="0"/>
              <a:t>active failures</a:t>
            </a:r>
            <a:r>
              <a:rPr lang="en-US" sz="1100" dirty="0"/>
              <a:t> and </a:t>
            </a:r>
            <a:r>
              <a:rPr lang="en-US" sz="1100" b="1" dirty="0"/>
              <a:t>latent failures</a:t>
            </a:r>
            <a:r>
              <a:rPr lang="en-US" sz="1100" dirty="0"/>
              <a:t>. The former concept of active failures encompasses the unsafe acts that can be directly linked to an accident, such as (in the case of aircraft accidents) </a:t>
            </a:r>
            <a:r>
              <a:rPr lang="en-US" sz="1100" dirty="0">
                <a:hlinkClick r:id="rId5" tooltip="Pilot error"/>
              </a:rPr>
              <a:t>pilot errors</a:t>
            </a:r>
            <a:r>
              <a:rPr lang="en-US" sz="1100" dirty="0"/>
              <a:t>. The latter concept of latent failures is particularly useful in the process of aircraft accident investigation, since it encourages the study of contributory factors in the system that may have lain dormant for a long time (days, weeks, or months) until they finally contributed to the accident. Latent failures span the first three levels of failure in Reason's model. Preconditions for unsafe acts include fatigued air crew or improper communications practices. Unsafe supervision encompasses such things as, for example, two inexperienced pilots being paired together and sent on a flight into known adverse weather at night. Organizational influences encompass such things as reduction in expenditure on pilot training in times of financial austerity.</a:t>
            </a:r>
            <a:r>
              <a:rPr lang="en-US" sz="1100" baseline="30000" dirty="0">
                <a:hlinkClick r:id="rId4"/>
              </a:rPr>
              <a:t>[2]</a:t>
            </a:r>
            <a:r>
              <a:rPr lang="en-US" sz="1100" baseline="30000" dirty="0">
                <a:hlinkClick r:id="rId6"/>
              </a:rPr>
              <a:t>[3]</a:t>
            </a:r>
            <a:endParaRPr lang="en-US" sz="1100" dirty="0"/>
          </a:p>
          <a:p>
            <a:r>
              <a:rPr lang="en-US" sz="1100" dirty="0"/>
              <a:t>For example, a latent failure could be the similar packaging of two different prescription drugs that are then stored close to each other in a pharmacy. Such a failure would be a contributory factor in the administration of the wrong drug to a patient. Such research has led to the realization that </a:t>
            </a:r>
            <a:r>
              <a:rPr lang="en-US" sz="1100" dirty="0">
                <a:hlinkClick r:id="rId7" tooltip="Medical error"/>
              </a:rPr>
              <a:t>medical error</a:t>
            </a:r>
            <a:r>
              <a:rPr lang="en-US" sz="1100" dirty="0"/>
              <a:t> can be the result of "system flaws, not character flaws", and that individual greed, ignorance, malice, or l</a:t>
            </a:r>
          </a:p>
          <a:p>
            <a:r>
              <a:rPr lang="en-US" sz="1100" dirty="0"/>
              <a:t>laziness are not the only causes of error.</a:t>
            </a:r>
          </a:p>
          <a:p>
            <a:endParaRPr lang="en-US" sz="1100" dirty="0"/>
          </a:p>
          <a:p>
            <a:r>
              <a:rPr lang="en-US" sz="1100" dirty="0"/>
              <a:t>Another example:  Safe Traffic Conditions/Safe Vehicle/Safe Road Conditions/Driver Awareness</a:t>
            </a:r>
          </a:p>
          <a:p>
            <a:endParaRPr lang="en-US" sz="1100" dirty="0"/>
          </a:p>
        </p:txBody>
      </p:sp>
      <p:sp>
        <p:nvSpPr>
          <p:cNvPr id="4" name="Slide Number Placeholder 3"/>
          <p:cNvSpPr>
            <a:spLocks noGrp="1"/>
          </p:cNvSpPr>
          <p:nvPr>
            <p:ph type="sldNum" sz="quarter" idx="10"/>
          </p:nvPr>
        </p:nvSpPr>
        <p:spPr/>
        <p:txBody>
          <a:bodyPr/>
          <a:lstStyle/>
          <a:p>
            <a:fld id="{32842384-280D-4F84-81CF-96E415F64BCE}" type="slidenum">
              <a:rPr lang="en-US" smtClean="0"/>
              <a:t>6</a:t>
            </a:fld>
            <a:endParaRPr lang="en-US" dirty="0"/>
          </a:p>
        </p:txBody>
      </p:sp>
    </p:spTree>
    <p:extLst>
      <p:ext uri="{BB962C8B-B14F-4D97-AF65-F5344CB8AC3E}">
        <p14:creationId xmlns:p14="http://schemas.microsoft.com/office/powerpoint/2010/main" val="345081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sz="1200" b="0" i="0" u="none" strike="noStrike" kern="1200" dirty="0">
                <a:solidFill>
                  <a:schemeClr val="tx1"/>
                </a:solidFill>
                <a:latin typeface="+mn-lt"/>
                <a:ea typeface="+mn-ea"/>
                <a:cs typeface="+mn-cs"/>
              </a:rPr>
              <a:t>They went on to say that one solution is to simply “report”—by doctor, nurse or other healthcare provider both within our organizations (internally) but also outside of our individual facilities to a broader audience.</a:t>
            </a:r>
          </a:p>
          <a:p>
            <a:endParaRPr lang="en-US" baseline="0" dirty="0"/>
          </a:p>
          <a:p>
            <a:r>
              <a:rPr lang="en-US" sz="1200" b="0" i="0" u="none" strike="noStrike" kern="1200" dirty="0">
                <a:solidFill>
                  <a:schemeClr val="tx1"/>
                </a:solidFill>
                <a:latin typeface="+mn-lt"/>
                <a:ea typeface="+mn-ea"/>
                <a:cs typeface="+mn-cs"/>
              </a:rPr>
              <a:t>This then they felt would promote effective reporting and be a cornerstone of safe practice…and progress toward a safety culture.</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2842384-280D-4F84-81CF-96E415F64BCE}" type="slidenum">
              <a:rPr lang="en-US" smtClean="0"/>
              <a:t>7</a:t>
            </a:fld>
            <a:endParaRPr lang="en-US" dirty="0"/>
          </a:p>
        </p:txBody>
      </p:sp>
    </p:spTree>
    <p:extLst>
      <p:ext uri="{BB962C8B-B14F-4D97-AF65-F5344CB8AC3E}">
        <p14:creationId xmlns:p14="http://schemas.microsoft.com/office/powerpoint/2010/main" val="880547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8" tIns="46585" rIns="93168" bIns="46585" anchor="b"/>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ctr" defTabSz="933450"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6pPr>
            <a:lvl7pPr marL="2971800" indent="-228600" algn="ctr" defTabSz="933450"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7pPr>
            <a:lvl8pPr marL="3429000" indent="-228600" algn="ctr" defTabSz="933450"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8pPr>
            <a:lvl9pPr marL="3886200" indent="-228600" algn="ctr" defTabSz="933450"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9pPr>
          </a:lstStyle>
          <a:p>
            <a:pPr algn="r" eaLnBrk="1" fontAlgn="base" hangingPunct="1">
              <a:spcBef>
                <a:spcPct val="0"/>
              </a:spcBef>
              <a:spcAft>
                <a:spcPct val="0"/>
              </a:spcAft>
            </a:pPr>
            <a:fld id="{B62DAC49-73F7-4EDE-B425-BAFACE91CD0F}" type="slidenum">
              <a:rPr lang="en-US" altLang="en-US" sz="1200">
                <a:solidFill>
                  <a:prstClr val="black"/>
                </a:solidFill>
              </a:rPr>
              <a:pPr algn="r" eaLnBrk="1" fontAlgn="base" hangingPunct="1">
                <a:spcBef>
                  <a:spcPct val="0"/>
                </a:spcBef>
                <a:spcAft>
                  <a:spcPct val="0"/>
                </a:spcAft>
              </a:pPr>
              <a:t>8</a:t>
            </a:fld>
            <a:endParaRPr lang="en-US" altLang="en-US" sz="120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685800" y="4257967"/>
            <a:ext cx="5608320" cy="480441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In summary, I see a number of reasons that reporting your adverse events is important.  </a:t>
            </a:r>
          </a:p>
          <a:p>
            <a:pPr eaLnBrk="1" hangingPunct="1"/>
            <a:endParaRPr lang="en-US" altLang="en-US" dirty="0"/>
          </a:p>
          <a:p>
            <a:pPr eaLnBrk="1" hangingPunct="1"/>
            <a:r>
              <a:rPr lang="en-US" altLang="en-US" dirty="0"/>
              <a:t>Starting with the Consumer’s right to know and be informed, give informed consent </a:t>
            </a:r>
            <a:r>
              <a:rPr lang="en-US" altLang="en-US" dirty="0" err="1"/>
              <a:t>etc</a:t>
            </a:r>
            <a:r>
              <a:rPr lang="en-US" altLang="en-US" dirty="0"/>
              <a:t>, which has been around for quite awhile.  </a:t>
            </a:r>
          </a:p>
          <a:p>
            <a:pPr eaLnBrk="1" hangingPunct="1"/>
            <a:endParaRPr lang="en-US" altLang="en-US" dirty="0"/>
          </a:p>
          <a:p>
            <a:r>
              <a:rPr lang="en-US" altLang="en-US" dirty="0"/>
              <a:t>And we seen a strong push for transparency in all aspects of our lives, and now in Healthcare and for these events. W</a:t>
            </a:r>
            <a:r>
              <a:rPr lang="en-US" dirty="0"/>
              <a:t>e are trying to build on the principles of transparency and consumer choice to create incentives and motivate healthcare organizations and providers to provide better, more efficient care. </a:t>
            </a:r>
            <a:endParaRPr lang="en-US" altLang="en-US" dirty="0"/>
          </a:p>
          <a:p>
            <a:endParaRPr lang="en-US" altLang="en-US" dirty="0"/>
          </a:p>
          <a:p>
            <a:r>
              <a:rPr lang="en-US" altLang="en-US" dirty="0"/>
              <a:t>Then to establish standards.  There is widespread variation in definitions and reporting systems and we need standardization so that we can aggregate data and learn from it.  This will lead to systemic learning, both internally in your organizations as well as across the US. </a:t>
            </a:r>
            <a:r>
              <a:rPr lang="en-US" dirty="0"/>
              <a:t>Honest, transparent reporting of falls must be encouraged to analyze conditions associated with falls, identify patterns of risk, and develop improved care processes. </a:t>
            </a:r>
            <a:endParaRPr lang="en-US" altLang="en-US" dirty="0"/>
          </a:p>
          <a:p>
            <a:pPr eaLnBrk="1" hangingPunct="1"/>
            <a:endParaRPr lang="en-US" altLang="en-US" dirty="0"/>
          </a:p>
          <a:p>
            <a:pPr eaLnBrk="1" hangingPunct="1"/>
            <a:r>
              <a:rPr lang="en-US" altLang="en-US" dirty="0"/>
              <a:t>We know how important evidence-based practice is and there are already some of those published for patient safety, such as surgical checklists.  But we need to have more evidence-based practices developed and shared.  </a:t>
            </a:r>
          </a:p>
          <a:p>
            <a:pPr eaLnBrk="1" hangingPunct="1"/>
            <a:endParaRPr lang="en-US" altLang="en-US" dirty="0"/>
          </a:p>
          <a:p>
            <a:pPr eaLnBrk="1" hangingPunct="1"/>
            <a:r>
              <a:rPr lang="en-US" altLang="en-US" dirty="0"/>
              <a:t>This of course will lead us to an increase in patient safety,  and a decrease in patient grief and suffering.</a:t>
            </a:r>
          </a:p>
          <a:p>
            <a:pPr eaLnBrk="1" hangingPunct="1"/>
            <a:endParaRPr lang="en-US" altLang="en-US" baseline="0" dirty="0"/>
          </a:p>
          <a:p>
            <a:pPr eaLnBrk="1" hangingPunct="1"/>
            <a:endParaRPr lang="en-US" altLang="en-US" baseline="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271010"/>
          </a:xfrm>
        </p:spPr>
        <p:txBody>
          <a:bodyPr/>
          <a:lstStyle/>
          <a:p>
            <a:r>
              <a:rPr lang="en-US" sz="1000" b="1" dirty="0"/>
              <a:t>2014 NATIONAL HEALTHCARE</a:t>
            </a:r>
          </a:p>
          <a:p>
            <a:r>
              <a:rPr lang="en-US" sz="1000" b="1" dirty="0"/>
              <a:t>QUALITY AND DISPARITIES REPORT</a:t>
            </a:r>
          </a:p>
          <a:p>
            <a:r>
              <a:rPr lang="en-US" sz="1000" b="1" dirty="0"/>
              <a:t>U.S. DEPARTMENT OF</a:t>
            </a:r>
          </a:p>
          <a:p>
            <a:r>
              <a:rPr lang="en-US" sz="1000" b="1" dirty="0"/>
              <a:t>HEALTH AND HUMAN SERVICES</a:t>
            </a:r>
          </a:p>
          <a:p>
            <a:r>
              <a:rPr lang="en-US" sz="1000" dirty="0"/>
              <a:t>Agency for Healthcare Research and Quality</a:t>
            </a:r>
          </a:p>
          <a:p>
            <a:r>
              <a:rPr lang="en-US" sz="1000" dirty="0"/>
              <a:t>540 Gaither Road</a:t>
            </a:r>
          </a:p>
          <a:p>
            <a:r>
              <a:rPr lang="en-US" sz="1000" dirty="0"/>
              <a:t>Rockville, MD 20850</a:t>
            </a:r>
          </a:p>
          <a:p>
            <a:r>
              <a:rPr lang="en-US" sz="1000" dirty="0"/>
              <a:t>AHRQ Publication No. 15-0007</a:t>
            </a:r>
          </a:p>
          <a:p>
            <a:r>
              <a:rPr lang="en-US" sz="1000" dirty="0"/>
              <a:t>April 2015</a:t>
            </a:r>
          </a:p>
          <a:p>
            <a:r>
              <a:rPr lang="en-US" sz="1000" dirty="0">
                <a:hlinkClick r:id="rId3"/>
              </a:rPr>
              <a:t>www.ahrq.gov/research/findings/nhqrdr/index.html</a:t>
            </a:r>
            <a:endParaRPr lang="en-US" sz="1000" dirty="0"/>
          </a:p>
          <a:p>
            <a:endParaRPr lang="en-US" sz="1000" b="1" dirty="0"/>
          </a:p>
          <a:p>
            <a:r>
              <a:rPr lang="en-US" sz="1000" b="1" dirty="0"/>
              <a:t>Trends</a:t>
            </a:r>
          </a:p>
          <a:p>
            <a:r>
              <a:rPr lang="en-US" sz="1000" dirty="0"/>
              <a:t> From 2010 to 2013, the overall rate of hospital-acquired conditions declined from 145 to 121</a:t>
            </a:r>
          </a:p>
          <a:p>
            <a:r>
              <a:rPr lang="en-US" sz="1000" dirty="0"/>
              <a:t>per 1,000 hospital discharges.</a:t>
            </a:r>
          </a:p>
          <a:p>
            <a:r>
              <a:rPr lang="en-US" sz="1000" dirty="0"/>
              <a:t> This decline is estimated to correspond to 1.3 million fewer hospital-acquired conditions,</a:t>
            </a:r>
          </a:p>
          <a:p>
            <a:r>
              <a:rPr lang="en-US" sz="1000" dirty="0"/>
              <a:t>50,000 fewer inpatient deaths, and $12 billion savings in health care costs.3</a:t>
            </a:r>
          </a:p>
          <a:p>
            <a:r>
              <a:rPr lang="en-US" sz="1000" dirty="0"/>
              <a:t> Large declines were observed in rates of adverse drug events, healthcare-associated</a:t>
            </a:r>
          </a:p>
          <a:p>
            <a:r>
              <a:rPr lang="en-US" sz="1000" dirty="0"/>
              <a:t>infections, and pressure ulcers.</a:t>
            </a:r>
          </a:p>
          <a:p>
            <a:r>
              <a:rPr lang="en-US" sz="1000" dirty="0"/>
              <a:t> About half of all Patient Safety measures tracked in the QDR improved.</a:t>
            </a:r>
          </a:p>
          <a:p>
            <a:r>
              <a:rPr lang="en-US" sz="1000" dirty="0"/>
              <a:t> One measure, admissions with central line-associated bloodstream infections, improved</a:t>
            </a:r>
          </a:p>
          <a:p>
            <a:r>
              <a:rPr lang="en-US" sz="1000" dirty="0"/>
              <a:t>quickly, at an average annual rate of change above 10% per year.</a:t>
            </a:r>
          </a:p>
          <a:p>
            <a:r>
              <a:rPr lang="en-US" sz="1000" dirty="0"/>
              <a:t> One measure, postoperative physiologic and metabolic derangements during elective-surgery</a:t>
            </a:r>
          </a:p>
          <a:p>
            <a:r>
              <a:rPr lang="en-US" sz="1000" dirty="0"/>
              <a:t>admissions, got worse over time</a:t>
            </a:r>
            <a:r>
              <a:rPr lang="en-US" sz="1000" b="1" dirty="0"/>
              <a:t>.</a:t>
            </a:r>
            <a:endParaRPr lang="en-US" sz="1000" dirty="0"/>
          </a:p>
          <a:p>
            <a:r>
              <a:rPr lang="en-US" sz="800" b="1" dirty="0"/>
              <a:t>Distribution of hospital-acquired conditions based on national rates per 1,000 hospital adult</a:t>
            </a:r>
          </a:p>
          <a:p>
            <a:r>
              <a:rPr lang="en-US" sz="800" b="1" dirty="0"/>
              <a:t>discharges, 2010-2013</a:t>
            </a:r>
          </a:p>
          <a:p>
            <a:r>
              <a:rPr lang="en-US" sz="800" b="1" dirty="0"/>
              <a:t>Source: </a:t>
            </a:r>
            <a:r>
              <a:rPr lang="en-US" sz="800" dirty="0"/>
              <a:t>Agency for Healthcare Research and Quality, Medicare Patient Safety Monitoring System, 2010-2013;</a:t>
            </a:r>
          </a:p>
          <a:p>
            <a:r>
              <a:rPr lang="en-US" sz="800" dirty="0"/>
              <a:t>Centers for Disease Control and Prevention, National Healthcare Safety Network, 2010-2013; and Agency for</a:t>
            </a:r>
          </a:p>
          <a:p>
            <a:r>
              <a:rPr lang="en-US" sz="800" dirty="0"/>
              <a:t>Healthcare Research and Quality, Healthcare Cost and Utilization Project, Nationwide Inpatient Sample, 2010-2012.</a:t>
            </a:r>
          </a:p>
        </p:txBody>
      </p:sp>
      <p:sp>
        <p:nvSpPr>
          <p:cNvPr id="4" name="Slide Number Placeholder 3"/>
          <p:cNvSpPr>
            <a:spLocks noGrp="1"/>
          </p:cNvSpPr>
          <p:nvPr>
            <p:ph type="sldNum" sz="quarter" idx="10"/>
          </p:nvPr>
        </p:nvSpPr>
        <p:spPr/>
        <p:txBody>
          <a:bodyPr/>
          <a:lstStyle/>
          <a:p>
            <a:fld id="{32842384-280D-4F84-81CF-96E415F64BCE}" type="slidenum">
              <a:rPr lang="en-US" smtClean="0"/>
              <a:t>9</a:t>
            </a:fld>
            <a:endParaRPr lang="en-US" dirty="0"/>
          </a:p>
        </p:txBody>
      </p:sp>
    </p:spTree>
    <p:extLst>
      <p:ext uri="{BB962C8B-B14F-4D97-AF65-F5344CB8AC3E}">
        <p14:creationId xmlns:p14="http://schemas.microsoft.com/office/powerpoint/2010/main" val="8261038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dshs.state.tx.us/default.shtm"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dshs.state.tx.us/default.shtm" TargetMode="External"/><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dshs.state.tx.us/default.shtm" TargetMode="External"/><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dshs.state.tx.us/default.shtm" TargetMode="External"/><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dshs.state.tx.us/default.shtm" TargetMode="External"/><Relationship Id="rId1" Type="http://schemas.openxmlformats.org/officeDocument/2006/relationships/slideMaster" Target="../slideMasters/slideMaster5.xml"/><Relationship Id="rId4" Type="http://schemas.openxmlformats.org/officeDocument/2006/relationships/image" Target="../media/image2.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2"/>
          <p:cNvSpPr>
            <a:spLocks noChangeArrowheads="1"/>
          </p:cNvSpPr>
          <p:nvPr/>
        </p:nvSpPr>
        <p:spPr bwMode="auto">
          <a:xfrm>
            <a:off x="0" y="609600"/>
            <a:ext cx="9144000" cy="5486400"/>
          </a:xfrm>
          <a:prstGeom prst="rect">
            <a:avLst/>
          </a:prstGeom>
          <a:gradFill rotWithShape="1">
            <a:gsLst>
              <a:gs pos="0">
                <a:srgbClr val="000080"/>
              </a:gs>
              <a:gs pos="100000">
                <a:srgbClr val="000080">
                  <a:gamma/>
                  <a:tint val="6275"/>
                  <a:invGamma/>
                </a:srgbClr>
              </a:gs>
            </a:gsLst>
            <a:lin ang="0" scaled="1"/>
          </a:gradFill>
          <a:ln w="9525">
            <a:noFill/>
            <a:miter lim="800000"/>
            <a:headEnd/>
            <a:tailEnd/>
          </a:ln>
          <a:effectLst/>
        </p:spPr>
        <p:txBody>
          <a:bodyPr wrap="none" anchor="ctr"/>
          <a:lstStyle/>
          <a:p>
            <a:pPr>
              <a:defRPr/>
            </a:pPr>
            <a:endParaRPr lang="en-US" dirty="0"/>
          </a:p>
        </p:txBody>
      </p:sp>
      <p:pic>
        <p:nvPicPr>
          <p:cNvPr id="5" name="Picture 8" descr="Texas Department of State Health Services Hom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59500"/>
            <a:ext cx="56388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09600"/>
            <a:ext cx="208121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subTitle" idx="1"/>
          </p:nvPr>
        </p:nvSpPr>
        <p:spPr>
          <a:xfrm>
            <a:off x="2743200" y="4114800"/>
            <a:ext cx="6019800" cy="1752600"/>
          </a:xfrm>
        </p:spPr>
        <p:txBody>
          <a:bodyPr/>
          <a:lstStyle>
            <a:lvl1pPr marL="0" indent="0" algn="ctr">
              <a:buFont typeface="Wingdings" pitchFamily="2" charset="2"/>
              <a:buNone/>
              <a:defRPr sz="3600"/>
            </a:lvl1pPr>
          </a:lstStyle>
          <a:p>
            <a:r>
              <a:rPr lang="en-US"/>
              <a:t>Click to edit Master subtitle style</a:t>
            </a:r>
          </a:p>
        </p:txBody>
      </p:sp>
      <p:sp>
        <p:nvSpPr>
          <p:cNvPr id="5122" name="Rectangle 2"/>
          <p:cNvSpPr>
            <a:spLocks noGrp="1" noChangeArrowheads="1"/>
          </p:cNvSpPr>
          <p:nvPr>
            <p:ph type="ctrTitle"/>
          </p:nvPr>
        </p:nvSpPr>
        <p:spPr>
          <a:xfrm>
            <a:off x="914400" y="1066800"/>
            <a:ext cx="7467600" cy="2819400"/>
          </a:xfrm>
          <a:solidFill>
            <a:schemeClr val="bg1">
              <a:alpha val="58000"/>
            </a:schemeClr>
          </a:solidFill>
        </p:spPr>
        <p:txBody>
          <a:bodyPr/>
          <a:lstStyle>
            <a:lvl1pPr>
              <a:defRPr sz="4800"/>
            </a:lvl1pPr>
          </a:lstStyle>
          <a:p>
            <a:r>
              <a:rPr lang="en-US"/>
              <a:t>Click to edit Master title style</a:t>
            </a:r>
          </a:p>
        </p:txBody>
      </p:sp>
      <p:sp>
        <p:nvSpPr>
          <p:cNvPr id="7" name="Rectangle 6"/>
          <p:cNvSpPr>
            <a:spLocks noGrp="1" noChangeArrowheads="1"/>
          </p:cNvSpPr>
          <p:nvPr>
            <p:ph type="sldNum" sz="quarter" idx="10"/>
          </p:nvPr>
        </p:nvSpPr>
        <p:spPr>
          <a:xfrm>
            <a:off x="6553200" y="6245225"/>
            <a:ext cx="2133600" cy="476250"/>
          </a:xfrm>
        </p:spPr>
        <p:txBody>
          <a:bodyPr/>
          <a:lstStyle>
            <a:lvl1pPr>
              <a:defRPr smtClean="0"/>
            </a:lvl1pPr>
          </a:lstStyle>
          <a:p>
            <a:fld id="{1A280C3B-7331-4332-B612-1B44D65940C0}" type="slidenum">
              <a:rPr lang="en-US" smtClean="0"/>
              <a:t>‹#›</a:t>
            </a:fld>
            <a:endParaRPr lang="en-US" dirty="0"/>
          </a:p>
        </p:txBody>
      </p:sp>
    </p:spTree>
    <p:extLst>
      <p:ext uri="{BB962C8B-B14F-4D97-AF65-F5344CB8AC3E}">
        <p14:creationId xmlns:p14="http://schemas.microsoft.com/office/powerpoint/2010/main" val="266860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1A280C3B-7331-4332-B612-1B44D65940C0}" type="slidenum">
              <a:rPr lang="en-US" smtClean="0"/>
              <a:t>‹#›</a:t>
            </a:fld>
            <a:endParaRPr lang="en-US" dirty="0"/>
          </a:p>
        </p:txBody>
      </p:sp>
    </p:spTree>
    <p:extLst>
      <p:ext uri="{BB962C8B-B14F-4D97-AF65-F5344CB8AC3E}">
        <p14:creationId xmlns:p14="http://schemas.microsoft.com/office/powerpoint/2010/main" val="3305570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973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973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1A280C3B-7331-4332-B612-1B44D65940C0}" type="slidenum">
              <a:rPr lang="en-US" smtClean="0"/>
              <a:t>‹#›</a:t>
            </a:fld>
            <a:endParaRPr lang="en-US" dirty="0"/>
          </a:p>
        </p:txBody>
      </p:sp>
    </p:spTree>
    <p:extLst>
      <p:ext uri="{BB962C8B-B14F-4D97-AF65-F5344CB8AC3E}">
        <p14:creationId xmlns:p14="http://schemas.microsoft.com/office/powerpoint/2010/main" val="739505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973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
          <p:cNvSpPr>
            <a:spLocks noGrp="1" noChangeArrowheads="1"/>
          </p:cNvSpPr>
          <p:nvPr>
            <p:ph type="sldNum" sz="quarter" idx="10"/>
          </p:nvPr>
        </p:nvSpPr>
        <p:spPr>
          <a:ln/>
        </p:spPr>
        <p:txBody>
          <a:bodyPr/>
          <a:lstStyle>
            <a:lvl1pPr>
              <a:defRPr/>
            </a:lvl1pPr>
          </a:lstStyle>
          <a:p>
            <a:fld id="{1A280C3B-7331-4332-B612-1B44D65940C0}" type="slidenum">
              <a:rPr lang="en-US" smtClean="0"/>
              <a:t>‹#›</a:t>
            </a:fld>
            <a:endParaRPr lang="en-US" dirty="0"/>
          </a:p>
        </p:txBody>
      </p:sp>
    </p:spTree>
    <p:extLst>
      <p:ext uri="{BB962C8B-B14F-4D97-AF65-F5344CB8AC3E}">
        <p14:creationId xmlns:p14="http://schemas.microsoft.com/office/powerpoint/2010/main" val="1804640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648200"/>
          </a:xfrm>
        </p:spPr>
        <p:txBody>
          <a:bodyPr/>
          <a:lstStyle/>
          <a:p>
            <a:r>
              <a:rPr lang="en-US" dirty="0"/>
              <a:t>Click icon to add table</a:t>
            </a:r>
          </a:p>
        </p:txBody>
      </p:sp>
      <p:sp>
        <p:nvSpPr>
          <p:cNvPr id="4" name="Slide Number Placeholder 3"/>
          <p:cNvSpPr>
            <a:spLocks noGrp="1"/>
          </p:cNvSpPr>
          <p:nvPr>
            <p:ph type="sldNum" sz="quarter" idx="10"/>
          </p:nvPr>
        </p:nvSpPr>
        <p:spPr>
          <a:xfrm>
            <a:off x="6629400" y="6400800"/>
            <a:ext cx="2133600" cy="323850"/>
          </a:xfrm>
        </p:spPr>
        <p:txBody>
          <a:bodyPr/>
          <a:lstStyle>
            <a:lvl1pPr>
              <a:defRPr/>
            </a:lvl1pPr>
          </a:lstStyle>
          <a:p>
            <a:fld id="{1A280C3B-7331-4332-B612-1B44D65940C0}" type="slidenum">
              <a:rPr lang="en-US" smtClean="0"/>
              <a:t>‹#›</a:t>
            </a:fld>
            <a:endParaRPr lang="en-US" dirty="0"/>
          </a:p>
        </p:txBody>
      </p:sp>
    </p:spTree>
    <p:extLst>
      <p:ext uri="{BB962C8B-B14F-4D97-AF65-F5344CB8AC3E}">
        <p14:creationId xmlns:p14="http://schemas.microsoft.com/office/powerpoint/2010/main" val="3940178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0" y="609600"/>
            <a:ext cx="9144000" cy="5486400"/>
          </a:xfrm>
          <a:prstGeom prst="rect">
            <a:avLst/>
          </a:prstGeom>
          <a:gradFill rotWithShape="1">
            <a:gsLst>
              <a:gs pos="0">
                <a:srgbClr val="000080"/>
              </a:gs>
              <a:gs pos="100000">
                <a:srgbClr val="EFEFF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6pPr>
            <a:lvl7pPr marL="29718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7pPr>
            <a:lvl8pPr marL="34290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8pPr>
            <a:lvl9pPr marL="38862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9pPr>
          </a:lstStyle>
          <a:p>
            <a:pPr algn="ctr" eaLnBrk="1" fontAlgn="base" hangingPunct="1">
              <a:lnSpc>
                <a:spcPct val="80000"/>
              </a:lnSpc>
              <a:spcBef>
                <a:spcPct val="20000"/>
              </a:spcBef>
              <a:spcAft>
                <a:spcPct val="0"/>
              </a:spcAft>
              <a:buClr>
                <a:srgbClr val="A50021"/>
              </a:buClr>
              <a:buFont typeface="Wingdings" pitchFamily="2" charset="2"/>
              <a:buNone/>
            </a:pPr>
            <a:endParaRPr lang="en-US" altLang="en-US">
              <a:solidFill>
                <a:srgbClr val="000000"/>
              </a:solidFill>
            </a:endParaRPr>
          </a:p>
        </p:txBody>
      </p:sp>
      <p:pic>
        <p:nvPicPr>
          <p:cNvPr id="5" name="Picture 8" descr="Texas Department of State Health Services Home">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59500"/>
            <a:ext cx="56388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4800" y="609600"/>
            <a:ext cx="208121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subTitle" idx="1"/>
          </p:nvPr>
        </p:nvSpPr>
        <p:spPr>
          <a:xfrm>
            <a:off x="2743200" y="4114800"/>
            <a:ext cx="6019800" cy="1752600"/>
          </a:xfrm>
        </p:spPr>
        <p:txBody>
          <a:bodyPr/>
          <a:lstStyle>
            <a:lvl1pPr marL="0" indent="0" algn="ctr">
              <a:buFont typeface="Wingdings" pitchFamily="2" charset="2"/>
              <a:buNone/>
              <a:defRPr sz="3600"/>
            </a:lvl1pPr>
          </a:lstStyle>
          <a:p>
            <a:endParaRPr lang="en-US"/>
          </a:p>
        </p:txBody>
      </p:sp>
      <p:sp>
        <p:nvSpPr>
          <p:cNvPr id="5122" name="Rectangle 2"/>
          <p:cNvSpPr>
            <a:spLocks noGrp="1" noChangeArrowheads="1"/>
          </p:cNvSpPr>
          <p:nvPr>
            <p:ph type="ctrTitle"/>
          </p:nvPr>
        </p:nvSpPr>
        <p:spPr>
          <a:xfrm>
            <a:off x="914400" y="1066800"/>
            <a:ext cx="7467600" cy="2819400"/>
          </a:xfrm>
          <a:solidFill>
            <a:schemeClr val="bg1">
              <a:alpha val="58000"/>
            </a:schemeClr>
          </a:solidFill>
        </p:spPr>
        <p:txBody>
          <a:bodyPr/>
          <a:lstStyle>
            <a:lvl1pPr>
              <a:defRPr sz="4800"/>
            </a:lvl1pPr>
          </a:lstStyle>
          <a:p>
            <a:r>
              <a:rPr lang="en-US"/>
              <a:t>Click to edit Master title style</a:t>
            </a:r>
          </a:p>
        </p:txBody>
      </p:sp>
      <p:sp>
        <p:nvSpPr>
          <p:cNvPr id="7" name="Rectangle 6"/>
          <p:cNvSpPr>
            <a:spLocks noGrp="1" noChangeArrowheads="1"/>
          </p:cNvSpPr>
          <p:nvPr>
            <p:ph type="sldNum" sz="quarter" idx="10"/>
          </p:nvPr>
        </p:nvSpPr>
        <p:spPr>
          <a:xfrm>
            <a:off x="6553200" y="6245225"/>
            <a:ext cx="2133600" cy="476250"/>
          </a:xfrm>
        </p:spPr>
        <p:txBody>
          <a:bodyPr/>
          <a:lstStyle>
            <a:lvl1pPr>
              <a:defRPr/>
            </a:lvl1pPr>
          </a:lstStyle>
          <a:p>
            <a:pPr>
              <a:defRPr/>
            </a:pPr>
            <a:fld id="{AD552E3A-A107-4237-9E4E-D6D9F2A584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0791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CF921EEA-35B1-4C5A-91AB-735C4C14E8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3651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FD2372E-A705-4A82-8D4C-D577AB43F8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7566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97EC7BFD-85FD-4EB5-9828-D628961C68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7895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C2D2B5F4-AC6E-46D5-B178-ABA333CC20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99105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50A8F664-FFE7-40A0-AEC9-21959F2109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229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1A280C3B-7331-4332-B612-1B44D65940C0}" type="slidenum">
              <a:rPr lang="en-US" smtClean="0"/>
              <a:t>‹#›</a:t>
            </a:fld>
            <a:endParaRPr lang="en-US" dirty="0"/>
          </a:p>
        </p:txBody>
      </p:sp>
    </p:spTree>
    <p:extLst>
      <p:ext uri="{BB962C8B-B14F-4D97-AF65-F5344CB8AC3E}">
        <p14:creationId xmlns:p14="http://schemas.microsoft.com/office/powerpoint/2010/main" val="3118469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EED215A-9506-477B-9CF3-F9DD3D86CD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43060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168C8F3-F68D-453D-BEBF-BEBB8CF554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3472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E29B1C3-0FB2-47EA-8169-7D9CBA5EDD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68405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E0BA498C-0761-41AC-B4B9-1520303866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89662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973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973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DF544E21-8575-4EC7-8394-A9BC869BA9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66405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973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
          <p:cNvSpPr>
            <a:spLocks noGrp="1" noChangeArrowheads="1"/>
          </p:cNvSpPr>
          <p:nvPr>
            <p:ph type="sldNum" sz="quarter" idx="10"/>
          </p:nvPr>
        </p:nvSpPr>
        <p:spPr>
          <a:ln/>
        </p:spPr>
        <p:txBody>
          <a:bodyPr/>
          <a:lstStyle>
            <a:lvl1pPr>
              <a:defRPr/>
            </a:lvl1pPr>
          </a:lstStyle>
          <a:p>
            <a:pPr>
              <a:defRPr/>
            </a:pPr>
            <a:fld id="{A19DB6A6-D222-43FF-BBEC-0AE10D1DCA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3593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648200"/>
          </a:xfrm>
        </p:spPr>
        <p:txBody>
          <a:bodyPr/>
          <a:lstStyle/>
          <a:p>
            <a:pPr lvl="0"/>
            <a:endParaRPr lang="en-US" noProof="0"/>
          </a:p>
        </p:txBody>
      </p:sp>
      <p:sp>
        <p:nvSpPr>
          <p:cNvPr id="4" name="Rectangle 6"/>
          <p:cNvSpPr>
            <a:spLocks noGrp="1" noChangeArrowheads="1"/>
          </p:cNvSpPr>
          <p:nvPr>
            <p:ph type="sldNum" sz="quarter" idx="10"/>
          </p:nvPr>
        </p:nvSpPr>
        <p:spPr>
          <a:ln/>
        </p:spPr>
        <p:txBody>
          <a:bodyPr/>
          <a:lstStyle>
            <a:lvl1pPr>
              <a:defRPr/>
            </a:lvl1pPr>
          </a:lstStyle>
          <a:p>
            <a:pPr>
              <a:defRPr/>
            </a:pPr>
            <a:fld id="{1B667A7D-370D-4412-B160-CC79728499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62542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0" y="609600"/>
            <a:ext cx="9144000" cy="5486400"/>
          </a:xfrm>
          <a:prstGeom prst="rect">
            <a:avLst/>
          </a:prstGeom>
          <a:gradFill rotWithShape="1">
            <a:gsLst>
              <a:gs pos="0">
                <a:srgbClr val="000080"/>
              </a:gs>
              <a:gs pos="100000">
                <a:srgbClr val="EFEFF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6pPr>
            <a:lvl7pPr marL="29718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7pPr>
            <a:lvl8pPr marL="34290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8pPr>
            <a:lvl9pPr marL="38862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9pPr>
          </a:lstStyle>
          <a:p>
            <a:pPr algn="ctr" eaLnBrk="1" fontAlgn="base" hangingPunct="1">
              <a:lnSpc>
                <a:spcPct val="80000"/>
              </a:lnSpc>
              <a:spcBef>
                <a:spcPct val="20000"/>
              </a:spcBef>
              <a:spcAft>
                <a:spcPct val="0"/>
              </a:spcAft>
              <a:buClr>
                <a:srgbClr val="A50021"/>
              </a:buClr>
              <a:buFont typeface="Wingdings" pitchFamily="2" charset="2"/>
              <a:buNone/>
            </a:pPr>
            <a:endParaRPr lang="en-US" altLang="en-US">
              <a:solidFill>
                <a:srgbClr val="000000"/>
              </a:solidFill>
            </a:endParaRPr>
          </a:p>
        </p:txBody>
      </p:sp>
      <p:pic>
        <p:nvPicPr>
          <p:cNvPr id="5" name="Picture 8" descr="Texas Department of State Health Services Home">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59500"/>
            <a:ext cx="56388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4800" y="609600"/>
            <a:ext cx="208121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subTitle" idx="1"/>
          </p:nvPr>
        </p:nvSpPr>
        <p:spPr>
          <a:xfrm>
            <a:off x="2743200" y="4114800"/>
            <a:ext cx="6019800" cy="1752600"/>
          </a:xfrm>
        </p:spPr>
        <p:txBody>
          <a:bodyPr/>
          <a:lstStyle>
            <a:lvl1pPr marL="0" indent="0" algn="ctr">
              <a:buFont typeface="Wingdings" pitchFamily="2" charset="2"/>
              <a:buNone/>
              <a:defRPr sz="3600"/>
            </a:lvl1pPr>
          </a:lstStyle>
          <a:p>
            <a:endParaRPr lang="en-US"/>
          </a:p>
        </p:txBody>
      </p:sp>
      <p:sp>
        <p:nvSpPr>
          <p:cNvPr id="5122" name="Rectangle 2"/>
          <p:cNvSpPr>
            <a:spLocks noGrp="1" noChangeArrowheads="1"/>
          </p:cNvSpPr>
          <p:nvPr>
            <p:ph type="ctrTitle"/>
          </p:nvPr>
        </p:nvSpPr>
        <p:spPr>
          <a:xfrm>
            <a:off x="914400" y="1066800"/>
            <a:ext cx="7467600" cy="2819400"/>
          </a:xfrm>
          <a:solidFill>
            <a:schemeClr val="bg1">
              <a:alpha val="58000"/>
            </a:schemeClr>
          </a:solidFill>
        </p:spPr>
        <p:txBody>
          <a:bodyPr/>
          <a:lstStyle>
            <a:lvl1pPr>
              <a:defRPr sz="4800"/>
            </a:lvl1pPr>
          </a:lstStyle>
          <a:p>
            <a:r>
              <a:rPr lang="en-US"/>
              <a:t>Click to edit Master title style</a:t>
            </a:r>
          </a:p>
        </p:txBody>
      </p:sp>
      <p:sp>
        <p:nvSpPr>
          <p:cNvPr id="7" name="Rectangle 6"/>
          <p:cNvSpPr>
            <a:spLocks noGrp="1" noChangeArrowheads="1"/>
          </p:cNvSpPr>
          <p:nvPr>
            <p:ph type="sldNum" sz="quarter" idx="10"/>
          </p:nvPr>
        </p:nvSpPr>
        <p:spPr>
          <a:xfrm>
            <a:off x="6553200" y="6245225"/>
            <a:ext cx="2133600" cy="476250"/>
          </a:xfrm>
        </p:spPr>
        <p:txBody>
          <a:bodyPr/>
          <a:lstStyle>
            <a:lvl1pPr>
              <a:defRPr/>
            </a:lvl1pPr>
          </a:lstStyle>
          <a:p>
            <a:pPr>
              <a:defRPr/>
            </a:pPr>
            <a:fld id="{AD552E3A-A107-4237-9E4E-D6D9F2A584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83355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CF921EEA-35B1-4C5A-91AB-735C4C14E8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10611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FD2372E-A705-4A82-8D4C-D577AB43F8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4900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1A280C3B-7331-4332-B612-1B44D65940C0}" type="slidenum">
              <a:rPr lang="en-US" smtClean="0"/>
              <a:t>‹#›</a:t>
            </a:fld>
            <a:endParaRPr lang="en-US" dirty="0"/>
          </a:p>
        </p:txBody>
      </p:sp>
    </p:spTree>
    <p:extLst>
      <p:ext uri="{BB962C8B-B14F-4D97-AF65-F5344CB8AC3E}">
        <p14:creationId xmlns:p14="http://schemas.microsoft.com/office/powerpoint/2010/main" val="28092144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97EC7BFD-85FD-4EB5-9828-D628961C68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78230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C2D2B5F4-AC6E-46D5-B178-ABA333CC20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97222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50A8F664-FFE7-40A0-AEC9-21959F2109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63202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EED215A-9506-477B-9CF3-F9DD3D86CD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6319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168C8F3-F68D-453D-BEBF-BEBB8CF554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37713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E29B1C3-0FB2-47EA-8169-7D9CBA5EDD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98389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E0BA498C-0761-41AC-B4B9-1520303866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64904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973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973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DF544E21-8575-4EC7-8394-A9BC869BA9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91202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973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
          <p:cNvSpPr>
            <a:spLocks noGrp="1" noChangeArrowheads="1"/>
          </p:cNvSpPr>
          <p:nvPr>
            <p:ph type="sldNum" sz="quarter" idx="10"/>
          </p:nvPr>
        </p:nvSpPr>
        <p:spPr>
          <a:ln/>
        </p:spPr>
        <p:txBody>
          <a:bodyPr/>
          <a:lstStyle>
            <a:lvl1pPr>
              <a:defRPr/>
            </a:lvl1pPr>
          </a:lstStyle>
          <a:p>
            <a:pPr>
              <a:defRPr/>
            </a:pPr>
            <a:fld id="{A19DB6A6-D222-43FF-BBEC-0AE10D1DCA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79195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648200"/>
          </a:xfrm>
        </p:spPr>
        <p:txBody>
          <a:bodyPr/>
          <a:lstStyle/>
          <a:p>
            <a:pPr lvl="0"/>
            <a:endParaRPr lang="en-US" noProof="0"/>
          </a:p>
        </p:txBody>
      </p:sp>
      <p:sp>
        <p:nvSpPr>
          <p:cNvPr id="4" name="Rectangle 6"/>
          <p:cNvSpPr>
            <a:spLocks noGrp="1" noChangeArrowheads="1"/>
          </p:cNvSpPr>
          <p:nvPr>
            <p:ph type="sldNum" sz="quarter" idx="10"/>
          </p:nvPr>
        </p:nvSpPr>
        <p:spPr>
          <a:ln/>
        </p:spPr>
        <p:txBody>
          <a:bodyPr/>
          <a:lstStyle>
            <a:lvl1pPr>
              <a:defRPr/>
            </a:lvl1pPr>
          </a:lstStyle>
          <a:p>
            <a:pPr>
              <a:defRPr/>
            </a:pPr>
            <a:fld id="{1B667A7D-370D-4412-B160-CC79728499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7817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fld id="{1A280C3B-7331-4332-B612-1B44D65940C0}" type="slidenum">
              <a:rPr lang="en-US" smtClean="0"/>
              <a:t>‹#›</a:t>
            </a:fld>
            <a:endParaRPr lang="en-US" dirty="0"/>
          </a:p>
        </p:txBody>
      </p:sp>
    </p:spTree>
    <p:extLst>
      <p:ext uri="{BB962C8B-B14F-4D97-AF65-F5344CB8AC3E}">
        <p14:creationId xmlns:p14="http://schemas.microsoft.com/office/powerpoint/2010/main" val="42781566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0" y="609600"/>
            <a:ext cx="9144000" cy="5486400"/>
          </a:xfrm>
          <a:prstGeom prst="rect">
            <a:avLst/>
          </a:prstGeom>
          <a:gradFill rotWithShape="1">
            <a:gsLst>
              <a:gs pos="0">
                <a:srgbClr val="000080"/>
              </a:gs>
              <a:gs pos="100000">
                <a:srgbClr val="EFEFF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6pPr>
            <a:lvl7pPr marL="29718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7pPr>
            <a:lvl8pPr marL="34290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8pPr>
            <a:lvl9pPr marL="38862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9pPr>
          </a:lstStyle>
          <a:p>
            <a:pPr algn="ctr" eaLnBrk="1" fontAlgn="base" hangingPunct="1">
              <a:lnSpc>
                <a:spcPct val="80000"/>
              </a:lnSpc>
              <a:spcBef>
                <a:spcPct val="20000"/>
              </a:spcBef>
              <a:spcAft>
                <a:spcPct val="0"/>
              </a:spcAft>
              <a:buClr>
                <a:srgbClr val="A50021"/>
              </a:buClr>
              <a:buFont typeface="Wingdings" pitchFamily="2" charset="2"/>
              <a:buNone/>
            </a:pPr>
            <a:endParaRPr lang="en-US" altLang="en-US">
              <a:solidFill>
                <a:srgbClr val="000000"/>
              </a:solidFill>
            </a:endParaRPr>
          </a:p>
        </p:txBody>
      </p:sp>
      <p:pic>
        <p:nvPicPr>
          <p:cNvPr id="5" name="Picture 8" descr="Texas Department of State Health Services Home">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59500"/>
            <a:ext cx="56388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4800" y="609600"/>
            <a:ext cx="208121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subTitle" idx="1"/>
          </p:nvPr>
        </p:nvSpPr>
        <p:spPr>
          <a:xfrm>
            <a:off x="2743200" y="4114800"/>
            <a:ext cx="6019800" cy="1752600"/>
          </a:xfrm>
        </p:spPr>
        <p:txBody>
          <a:bodyPr/>
          <a:lstStyle>
            <a:lvl1pPr marL="0" indent="0" algn="ctr">
              <a:buFont typeface="Wingdings" pitchFamily="2" charset="2"/>
              <a:buNone/>
              <a:defRPr sz="3600"/>
            </a:lvl1pPr>
          </a:lstStyle>
          <a:p>
            <a:endParaRPr lang="en-US"/>
          </a:p>
        </p:txBody>
      </p:sp>
      <p:sp>
        <p:nvSpPr>
          <p:cNvPr id="5122" name="Rectangle 2"/>
          <p:cNvSpPr>
            <a:spLocks noGrp="1" noChangeArrowheads="1"/>
          </p:cNvSpPr>
          <p:nvPr>
            <p:ph type="ctrTitle"/>
          </p:nvPr>
        </p:nvSpPr>
        <p:spPr>
          <a:xfrm>
            <a:off x="914400" y="1066800"/>
            <a:ext cx="7467600" cy="2819400"/>
          </a:xfrm>
          <a:solidFill>
            <a:schemeClr val="bg1">
              <a:alpha val="58000"/>
            </a:schemeClr>
          </a:solidFill>
        </p:spPr>
        <p:txBody>
          <a:bodyPr/>
          <a:lstStyle>
            <a:lvl1pPr>
              <a:defRPr sz="4800"/>
            </a:lvl1pPr>
          </a:lstStyle>
          <a:p>
            <a:r>
              <a:rPr lang="en-US"/>
              <a:t>Click to edit Master title style</a:t>
            </a:r>
          </a:p>
        </p:txBody>
      </p:sp>
      <p:sp>
        <p:nvSpPr>
          <p:cNvPr id="7" name="Rectangle 6"/>
          <p:cNvSpPr>
            <a:spLocks noGrp="1" noChangeArrowheads="1"/>
          </p:cNvSpPr>
          <p:nvPr>
            <p:ph type="sldNum" sz="quarter" idx="10"/>
          </p:nvPr>
        </p:nvSpPr>
        <p:spPr>
          <a:xfrm>
            <a:off x="6553200" y="6245225"/>
            <a:ext cx="2133600" cy="476250"/>
          </a:xfrm>
        </p:spPr>
        <p:txBody>
          <a:bodyPr/>
          <a:lstStyle>
            <a:lvl1pPr>
              <a:defRPr/>
            </a:lvl1pPr>
          </a:lstStyle>
          <a:p>
            <a:pPr>
              <a:defRPr/>
            </a:pPr>
            <a:fld id="{AD552E3A-A107-4237-9E4E-D6D9F2A584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36995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CF921EEA-35B1-4C5A-91AB-735C4C14E8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95088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FD2372E-A705-4A82-8D4C-D577AB43F8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77916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97EC7BFD-85FD-4EB5-9828-D628961C68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42051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C2D2B5F4-AC6E-46D5-B178-ABA333CC20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4398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50A8F664-FFE7-40A0-AEC9-21959F2109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40754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EED215A-9506-477B-9CF3-F9DD3D86CD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14924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168C8F3-F68D-453D-BEBF-BEBB8CF554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50839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E29B1C3-0FB2-47EA-8169-7D9CBA5EDD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78145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E0BA498C-0761-41AC-B4B9-1520303866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8467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fld id="{1A280C3B-7331-4332-B612-1B44D65940C0}" type="slidenum">
              <a:rPr lang="en-US" smtClean="0"/>
              <a:t>‹#›</a:t>
            </a:fld>
            <a:endParaRPr lang="en-US" dirty="0"/>
          </a:p>
        </p:txBody>
      </p:sp>
    </p:spTree>
    <p:extLst>
      <p:ext uri="{BB962C8B-B14F-4D97-AF65-F5344CB8AC3E}">
        <p14:creationId xmlns:p14="http://schemas.microsoft.com/office/powerpoint/2010/main" val="21188574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973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973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DF544E21-8575-4EC7-8394-A9BC869BA9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69254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973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
          <p:cNvSpPr>
            <a:spLocks noGrp="1" noChangeArrowheads="1"/>
          </p:cNvSpPr>
          <p:nvPr>
            <p:ph type="sldNum" sz="quarter" idx="10"/>
          </p:nvPr>
        </p:nvSpPr>
        <p:spPr>
          <a:ln/>
        </p:spPr>
        <p:txBody>
          <a:bodyPr/>
          <a:lstStyle>
            <a:lvl1pPr>
              <a:defRPr/>
            </a:lvl1pPr>
          </a:lstStyle>
          <a:p>
            <a:pPr>
              <a:defRPr/>
            </a:pPr>
            <a:fld id="{A19DB6A6-D222-43FF-BBEC-0AE10D1DCA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4013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648200"/>
          </a:xfrm>
        </p:spPr>
        <p:txBody>
          <a:bodyPr/>
          <a:lstStyle/>
          <a:p>
            <a:pPr lvl="0"/>
            <a:endParaRPr lang="en-US" noProof="0"/>
          </a:p>
        </p:txBody>
      </p:sp>
      <p:sp>
        <p:nvSpPr>
          <p:cNvPr id="4" name="Rectangle 6"/>
          <p:cNvSpPr>
            <a:spLocks noGrp="1" noChangeArrowheads="1"/>
          </p:cNvSpPr>
          <p:nvPr>
            <p:ph type="sldNum" sz="quarter" idx="10"/>
          </p:nvPr>
        </p:nvSpPr>
        <p:spPr>
          <a:ln/>
        </p:spPr>
        <p:txBody>
          <a:bodyPr/>
          <a:lstStyle>
            <a:lvl1pPr>
              <a:defRPr/>
            </a:lvl1pPr>
          </a:lstStyle>
          <a:p>
            <a:pPr>
              <a:defRPr/>
            </a:pPr>
            <a:fld id="{1B667A7D-370D-4412-B160-CC79728499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01091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0" y="609600"/>
            <a:ext cx="9144000" cy="5486400"/>
          </a:xfrm>
          <a:prstGeom prst="rect">
            <a:avLst/>
          </a:prstGeom>
          <a:gradFill rotWithShape="1">
            <a:gsLst>
              <a:gs pos="0">
                <a:srgbClr val="000080"/>
              </a:gs>
              <a:gs pos="100000">
                <a:srgbClr val="EFEFF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6pPr>
            <a:lvl7pPr marL="29718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7pPr>
            <a:lvl8pPr marL="34290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8pPr>
            <a:lvl9pPr marL="38862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9pPr>
          </a:lstStyle>
          <a:p>
            <a:pPr algn="ctr" eaLnBrk="1" fontAlgn="base" hangingPunct="1">
              <a:lnSpc>
                <a:spcPct val="80000"/>
              </a:lnSpc>
              <a:spcBef>
                <a:spcPct val="20000"/>
              </a:spcBef>
              <a:spcAft>
                <a:spcPct val="0"/>
              </a:spcAft>
              <a:buClr>
                <a:srgbClr val="A50021"/>
              </a:buClr>
              <a:buFont typeface="Wingdings" pitchFamily="2" charset="2"/>
              <a:buNone/>
            </a:pPr>
            <a:endParaRPr lang="en-US" altLang="en-US">
              <a:solidFill>
                <a:srgbClr val="000000"/>
              </a:solidFill>
            </a:endParaRPr>
          </a:p>
        </p:txBody>
      </p:sp>
      <p:pic>
        <p:nvPicPr>
          <p:cNvPr id="5" name="Picture 8" descr="Texas Department of State Health Services Home">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59500"/>
            <a:ext cx="56388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4800" y="609600"/>
            <a:ext cx="208121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subTitle" idx="1"/>
          </p:nvPr>
        </p:nvSpPr>
        <p:spPr>
          <a:xfrm>
            <a:off x="2743200" y="4114800"/>
            <a:ext cx="6019800" cy="1752600"/>
          </a:xfrm>
        </p:spPr>
        <p:txBody>
          <a:bodyPr/>
          <a:lstStyle>
            <a:lvl1pPr marL="0" indent="0" algn="ctr">
              <a:buFont typeface="Wingdings" pitchFamily="2" charset="2"/>
              <a:buNone/>
              <a:defRPr sz="3600"/>
            </a:lvl1pPr>
          </a:lstStyle>
          <a:p>
            <a:endParaRPr lang="en-US"/>
          </a:p>
        </p:txBody>
      </p:sp>
      <p:sp>
        <p:nvSpPr>
          <p:cNvPr id="5122" name="Rectangle 2"/>
          <p:cNvSpPr>
            <a:spLocks noGrp="1" noChangeArrowheads="1"/>
          </p:cNvSpPr>
          <p:nvPr>
            <p:ph type="ctrTitle"/>
          </p:nvPr>
        </p:nvSpPr>
        <p:spPr>
          <a:xfrm>
            <a:off x="914400" y="1066800"/>
            <a:ext cx="7467600" cy="2819400"/>
          </a:xfrm>
          <a:solidFill>
            <a:schemeClr val="bg1">
              <a:alpha val="58000"/>
            </a:schemeClr>
          </a:solidFill>
        </p:spPr>
        <p:txBody>
          <a:bodyPr/>
          <a:lstStyle>
            <a:lvl1pPr>
              <a:defRPr sz="4800"/>
            </a:lvl1pPr>
          </a:lstStyle>
          <a:p>
            <a:r>
              <a:rPr lang="en-US"/>
              <a:t>Click to edit Master title style</a:t>
            </a:r>
          </a:p>
        </p:txBody>
      </p:sp>
      <p:sp>
        <p:nvSpPr>
          <p:cNvPr id="7" name="Rectangle 6"/>
          <p:cNvSpPr>
            <a:spLocks noGrp="1" noChangeArrowheads="1"/>
          </p:cNvSpPr>
          <p:nvPr>
            <p:ph type="sldNum" sz="quarter" idx="10"/>
          </p:nvPr>
        </p:nvSpPr>
        <p:spPr>
          <a:xfrm>
            <a:off x="6553200" y="6245225"/>
            <a:ext cx="2133600" cy="476250"/>
          </a:xfrm>
        </p:spPr>
        <p:txBody>
          <a:bodyPr/>
          <a:lstStyle>
            <a:lvl1pPr>
              <a:defRPr/>
            </a:lvl1pPr>
          </a:lstStyle>
          <a:p>
            <a:pPr>
              <a:defRPr/>
            </a:pPr>
            <a:fld id="{AD552E3A-A107-4237-9E4E-D6D9F2A584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36518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CF921EEA-35B1-4C5A-91AB-735C4C14E8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66818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FD2372E-A705-4A82-8D4C-D577AB43F8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08786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97EC7BFD-85FD-4EB5-9828-D628961C68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72268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C2D2B5F4-AC6E-46D5-B178-ABA333CC20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67693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50A8F664-FFE7-40A0-AEC9-21959F2109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68068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EED215A-9506-477B-9CF3-F9DD3D86CD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9083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1A280C3B-7331-4332-B612-1B44D65940C0}" type="slidenum">
              <a:rPr lang="en-US" smtClean="0"/>
              <a:t>‹#›</a:t>
            </a:fld>
            <a:endParaRPr lang="en-US" dirty="0"/>
          </a:p>
        </p:txBody>
      </p:sp>
    </p:spTree>
    <p:extLst>
      <p:ext uri="{BB962C8B-B14F-4D97-AF65-F5344CB8AC3E}">
        <p14:creationId xmlns:p14="http://schemas.microsoft.com/office/powerpoint/2010/main" val="13805037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168C8F3-F68D-453D-BEBF-BEBB8CF554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59984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E29B1C3-0FB2-47EA-8169-7D9CBA5EDD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92042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E0BA498C-0761-41AC-B4B9-1520303866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3694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973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973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DF544E21-8575-4EC7-8394-A9BC869BA9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49595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973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
          <p:cNvSpPr>
            <a:spLocks noGrp="1" noChangeArrowheads="1"/>
          </p:cNvSpPr>
          <p:nvPr>
            <p:ph type="sldNum" sz="quarter" idx="10"/>
          </p:nvPr>
        </p:nvSpPr>
        <p:spPr>
          <a:ln/>
        </p:spPr>
        <p:txBody>
          <a:bodyPr/>
          <a:lstStyle>
            <a:lvl1pPr>
              <a:defRPr/>
            </a:lvl1pPr>
          </a:lstStyle>
          <a:p>
            <a:pPr>
              <a:defRPr/>
            </a:pPr>
            <a:fld id="{A19DB6A6-D222-43FF-BBEC-0AE10D1DCA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95654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648200"/>
          </a:xfrm>
        </p:spPr>
        <p:txBody>
          <a:bodyPr/>
          <a:lstStyle/>
          <a:p>
            <a:pPr lvl="0"/>
            <a:endParaRPr lang="en-US" noProof="0"/>
          </a:p>
        </p:txBody>
      </p:sp>
      <p:sp>
        <p:nvSpPr>
          <p:cNvPr id="4" name="Rectangle 6"/>
          <p:cNvSpPr>
            <a:spLocks noGrp="1" noChangeArrowheads="1"/>
          </p:cNvSpPr>
          <p:nvPr>
            <p:ph type="sldNum" sz="quarter" idx="10"/>
          </p:nvPr>
        </p:nvSpPr>
        <p:spPr>
          <a:ln/>
        </p:spPr>
        <p:txBody>
          <a:bodyPr/>
          <a:lstStyle>
            <a:lvl1pPr>
              <a:defRPr/>
            </a:lvl1pPr>
          </a:lstStyle>
          <a:p>
            <a:pPr>
              <a:defRPr/>
            </a:pPr>
            <a:fld id="{1B667A7D-370D-4412-B160-CC79728499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92199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eaLnBrk="1" latinLnBrk="0" hangingPunct="1"/>
            <a:fld id="{8D226610-9A45-49D9-A07A-751FA6AFDAAD}" type="datetime1">
              <a:rPr lang="en-US" smtClean="0"/>
              <a:t>2/16/2023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1A280C3B-7331-4332-B612-1B44D65940C0}" type="slidenum">
              <a:rPr lang="en-US" smtClean="0"/>
              <a:t>‹#›</a:t>
            </a:fld>
            <a:endParaRPr lang="en-US" dirty="0"/>
          </a:p>
        </p:txBody>
      </p:sp>
    </p:spTree>
    <p:extLst>
      <p:ext uri="{BB962C8B-B14F-4D97-AF65-F5344CB8AC3E}">
        <p14:creationId xmlns:p14="http://schemas.microsoft.com/office/powerpoint/2010/main" val="4013489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34334324-516C-47AB-966E-7FFF6CF90A27}" type="datetime1">
              <a:rPr lang="en-US" smtClean="0"/>
              <a:t>2/16/2023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1A280C3B-7331-4332-B612-1B44D65940C0}" type="slidenum">
              <a:rPr lang="en-US" smtClean="0"/>
              <a:t>‹#›</a:t>
            </a:fld>
            <a:endParaRPr lang="en-US" dirty="0"/>
          </a:p>
        </p:txBody>
      </p:sp>
    </p:spTree>
    <p:extLst>
      <p:ext uri="{BB962C8B-B14F-4D97-AF65-F5344CB8AC3E}">
        <p14:creationId xmlns:p14="http://schemas.microsoft.com/office/powerpoint/2010/main" val="22434592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latinLnBrk="0" hangingPunct="1"/>
            <a:fld id="{55181E20-0515-4C50-B378-7F9D93FC666C}" type="datetime1">
              <a:rPr lang="en-US" smtClean="0"/>
              <a:t>2/16/2023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1A280C3B-7331-4332-B612-1B44D65940C0}" type="slidenum">
              <a:rPr lang="en-US" smtClean="0"/>
              <a:t>‹#›</a:t>
            </a:fld>
            <a:endParaRPr lang="en-US" dirty="0"/>
          </a:p>
        </p:txBody>
      </p:sp>
    </p:spTree>
    <p:extLst>
      <p:ext uri="{BB962C8B-B14F-4D97-AF65-F5344CB8AC3E}">
        <p14:creationId xmlns:p14="http://schemas.microsoft.com/office/powerpoint/2010/main" val="189062674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eaLnBrk="1" latinLnBrk="0" hangingPunct="1"/>
            <a:fld id="{8D6C6398-5724-409C-AE4D-2CFC1A87EBA1}" type="datetime1">
              <a:rPr lang="en-US" smtClean="0"/>
              <a:t>2/16/2023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1A280C3B-7331-4332-B612-1B44D65940C0}" type="slidenum">
              <a:rPr lang="en-US" smtClean="0"/>
              <a:t>‹#›</a:t>
            </a:fld>
            <a:endParaRPr lang="en-US" dirty="0"/>
          </a:p>
        </p:txBody>
      </p:sp>
    </p:spTree>
    <p:extLst>
      <p:ext uri="{BB962C8B-B14F-4D97-AF65-F5344CB8AC3E}">
        <p14:creationId xmlns:p14="http://schemas.microsoft.com/office/powerpoint/2010/main" val="3139927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1A280C3B-7331-4332-B612-1B44D65940C0}" type="slidenum">
              <a:rPr lang="en-US" smtClean="0"/>
              <a:t>‹#›</a:t>
            </a:fld>
            <a:endParaRPr lang="en-US" dirty="0"/>
          </a:p>
        </p:txBody>
      </p:sp>
    </p:spTree>
    <p:extLst>
      <p:ext uri="{BB962C8B-B14F-4D97-AF65-F5344CB8AC3E}">
        <p14:creationId xmlns:p14="http://schemas.microsoft.com/office/powerpoint/2010/main" val="33759949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eaLnBrk="1" latinLnBrk="0" hangingPunct="1"/>
            <a:fld id="{5AB72A0E-DF25-4CD5-B309-C849CFB13BF6}" type="datetime1">
              <a:rPr lang="en-US" smtClean="0"/>
              <a:t>2/16/2023</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1A280C3B-7331-4332-B612-1B44D65940C0}" type="slidenum">
              <a:rPr lang="en-US" smtClean="0"/>
              <a:t>‹#›</a:t>
            </a:fld>
            <a:endParaRPr lang="en-US" dirty="0"/>
          </a:p>
        </p:txBody>
      </p:sp>
    </p:spTree>
    <p:extLst>
      <p:ext uri="{BB962C8B-B14F-4D97-AF65-F5344CB8AC3E}">
        <p14:creationId xmlns:p14="http://schemas.microsoft.com/office/powerpoint/2010/main" val="17245679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eaLnBrk="1" latinLnBrk="0" hangingPunct="1"/>
            <a:fld id="{AF9B7E33-3F33-4AC4-BEA2-964853DAF3A2}" type="datetime1">
              <a:rPr lang="en-US" smtClean="0"/>
              <a:t>2/16/2023</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1A280C3B-7331-4332-B612-1B44D65940C0}" type="slidenum">
              <a:rPr lang="en-US" smtClean="0"/>
              <a:t>‹#›</a:t>
            </a:fld>
            <a:endParaRPr lang="en-US" dirty="0"/>
          </a:p>
        </p:txBody>
      </p:sp>
    </p:spTree>
    <p:extLst>
      <p:ext uri="{BB962C8B-B14F-4D97-AF65-F5344CB8AC3E}">
        <p14:creationId xmlns:p14="http://schemas.microsoft.com/office/powerpoint/2010/main" val="40687159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5786CDD7-D340-4B4E-90BC-FF50FB6E534A}" type="datetime1">
              <a:rPr lang="en-US" smtClean="0"/>
              <a:t>2/16/2023</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1A280C3B-7331-4332-B612-1B44D65940C0}" type="slidenum">
              <a:rPr lang="en-US" smtClean="0"/>
              <a:t>‹#›</a:t>
            </a:fld>
            <a:endParaRPr lang="en-US" dirty="0"/>
          </a:p>
        </p:txBody>
      </p:sp>
    </p:spTree>
    <p:extLst>
      <p:ext uri="{BB962C8B-B14F-4D97-AF65-F5344CB8AC3E}">
        <p14:creationId xmlns:p14="http://schemas.microsoft.com/office/powerpoint/2010/main" val="34635947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eaLnBrk="1" latinLnBrk="0" hangingPunct="1"/>
            <a:fld id="{D16B21AC-4D4E-4883-A523-BFAC4413EFAC}" type="datetime1">
              <a:rPr lang="en-US" smtClean="0"/>
              <a:t>2/16/2023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1A280C3B-7331-4332-B612-1B44D65940C0}" type="slidenum">
              <a:rPr lang="en-US" smtClean="0"/>
              <a:t>‹#›</a:t>
            </a:fld>
            <a:endParaRPr lang="en-US" dirty="0"/>
          </a:p>
        </p:txBody>
      </p:sp>
    </p:spTree>
    <p:extLst>
      <p:ext uri="{BB962C8B-B14F-4D97-AF65-F5344CB8AC3E}">
        <p14:creationId xmlns:p14="http://schemas.microsoft.com/office/powerpoint/2010/main" val="12922945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eaLnBrk="1" latinLnBrk="0" hangingPunct="1"/>
            <a:fld id="{609E48DD-11A1-4AB4-867F-63B622B4370D}" type="datetime1">
              <a:rPr lang="en-US" smtClean="0"/>
              <a:t>2/16/2023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1A280C3B-7331-4332-B612-1B44D65940C0}" type="slidenum">
              <a:rPr lang="en-US" smtClean="0"/>
              <a:t>‹#›</a:t>
            </a:fld>
            <a:endParaRPr lang="en-US" dirty="0"/>
          </a:p>
        </p:txBody>
      </p:sp>
    </p:spTree>
    <p:extLst>
      <p:ext uri="{BB962C8B-B14F-4D97-AF65-F5344CB8AC3E}">
        <p14:creationId xmlns:p14="http://schemas.microsoft.com/office/powerpoint/2010/main" val="35775615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F482CAFC-6614-4F2C-918D-FA56FB6DE01D}" type="datetime1">
              <a:rPr lang="en-US" smtClean="0"/>
              <a:t>2/16/2023</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1A280C3B-7331-4332-B612-1B44D65940C0}" type="slidenum">
              <a:rPr lang="en-US" smtClean="0"/>
              <a:t>‹#›</a:t>
            </a:fld>
            <a:endParaRPr lang="en-US" dirty="0"/>
          </a:p>
        </p:txBody>
      </p:sp>
    </p:spTree>
    <p:extLst>
      <p:ext uri="{BB962C8B-B14F-4D97-AF65-F5344CB8AC3E}">
        <p14:creationId xmlns:p14="http://schemas.microsoft.com/office/powerpoint/2010/main" val="27756424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7B40E9DF-4312-4C6B-983B-286161C7FE26}" type="datetime1">
              <a:rPr lang="en-US" smtClean="0"/>
              <a:t>2/16/2023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1A280C3B-7331-4332-B612-1B44D65940C0}" type="slidenum">
              <a:rPr lang="en-US" smtClean="0"/>
              <a:t>‹#›</a:t>
            </a:fld>
            <a:endParaRPr lang="en-US" dirty="0"/>
          </a:p>
        </p:txBody>
      </p:sp>
    </p:spTree>
    <p:extLst>
      <p:ext uri="{BB962C8B-B14F-4D97-AF65-F5344CB8AC3E}">
        <p14:creationId xmlns:p14="http://schemas.microsoft.com/office/powerpoint/2010/main" val="575411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1A280C3B-7331-4332-B612-1B44D65940C0}" type="slidenum">
              <a:rPr lang="en-US" smtClean="0"/>
              <a:t>‹#›</a:t>
            </a:fld>
            <a:endParaRPr lang="en-US" dirty="0"/>
          </a:p>
        </p:txBody>
      </p:sp>
    </p:spTree>
    <p:extLst>
      <p:ext uri="{BB962C8B-B14F-4D97-AF65-F5344CB8AC3E}">
        <p14:creationId xmlns:p14="http://schemas.microsoft.com/office/powerpoint/2010/main" val="2904360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1A280C3B-7331-4332-B612-1B44D65940C0}" type="slidenum">
              <a:rPr lang="en-US" smtClean="0"/>
              <a:t>‹#›</a:t>
            </a:fld>
            <a:endParaRPr lang="en-US" dirty="0"/>
          </a:p>
        </p:txBody>
      </p:sp>
    </p:spTree>
    <p:extLst>
      <p:ext uri="{BB962C8B-B14F-4D97-AF65-F5344CB8AC3E}">
        <p14:creationId xmlns:p14="http://schemas.microsoft.com/office/powerpoint/2010/main" val="852466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dshs.state.tx.us/default.shtm"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hyperlink" Target="http://www.dshs.state.tx.us/default.shtm" TargetMode="Externa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1.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hyperlink" Target="http://www.dshs.state.tx.us/default.shtm" TargetMode="Externa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image" Target="../media/image1.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hyperlink" Target="http://www.dshs.state.tx.us/default.shtm" TargetMode="Externa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6" Type="http://schemas.openxmlformats.org/officeDocument/2006/relationships/image" Target="../media/image1.pn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hyperlink" Target="http://www.dshs.state.tx.us/default.shtm" TargetMode="Externa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6.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4103" name="Rectangle 7"/>
          <p:cNvSpPr>
            <a:spLocks noChangeArrowheads="1"/>
          </p:cNvSpPr>
          <p:nvPr/>
        </p:nvSpPr>
        <p:spPr bwMode="auto">
          <a:xfrm>
            <a:off x="0" y="228600"/>
            <a:ext cx="9144000" cy="1295400"/>
          </a:xfrm>
          <a:prstGeom prst="rect">
            <a:avLst/>
          </a:prstGeom>
          <a:gradFill rotWithShape="1">
            <a:gsLst>
              <a:gs pos="0">
                <a:schemeClr val="accent2"/>
              </a:gs>
              <a:gs pos="100000">
                <a:schemeClr val="accent2">
                  <a:gamma/>
                  <a:tint val="9412"/>
                  <a:invGamma/>
                </a:schemeClr>
              </a:gs>
            </a:gsLst>
            <a:lin ang="0" scaled="1"/>
          </a:gradFill>
          <a:ln w="9525">
            <a:noFill/>
            <a:miter lim="800000"/>
            <a:headEnd/>
            <a:tailEnd/>
          </a:ln>
          <a:effectLst/>
        </p:spPr>
        <p:txBody>
          <a:bodyPr wrap="none" anchor="ctr"/>
          <a:lstStyle/>
          <a:p>
            <a:pPr>
              <a:defRPr/>
            </a:pPr>
            <a:endParaRPr lang="en-US" dirty="0"/>
          </a:p>
        </p:txBody>
      </p:sp>
      <p:sp>
        <p:nvSpPr>
          <p:cNvPr id="1027" name="Rectangle 2"/>
          <p:cNvSpPr>
            <a:spLocks noGrp="1" noChangeArrowheads="1"/>
          </p:cNvSpPr>
          <p:nvPr>
            <p:ph type="title"/>
          </p:nvPr>
        </p:nvSpPr>
        <p:spPr bwMode="auto">
          <a:xfrm>
            <a:off x="1524000" y="274638"/>
            <a:ext cx="716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600200"/>
            <a:ext cx="8229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sldNum" sz="quarter" idx="4"/>
          </p:nvPr>
        </p:nvSpPr>
        <p:spPr bwMode="auto">
          <a:xfrm>
            <a:off x="6629400" y="6400800"/>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FontTx/>
              <a:buNone/>
              <a:defRPr sz="1400" smtClean="0"/>
            </a:lvl1pPr>
          </a:lstStyle>
          <a:p>
            <a:fld id="{1A280C3B-7331-4332-B612-1B44D65940C0}" type="slidenum">
              <a:rPr lang="en-US" smtClean="0"/>
              <a:t>‹#›</a:t>
            </a:fld>
            <a:endParaRPr lang="en-US" dirty="0"/>
          </a:p>
        </p:txBody>
      </p:sp>
      <p:pic>
        <p:nvPicPr>
          <p:cNvPr id="1030" name="Picture 8" descr="Texas Department of State Health Services Home">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r="85294"/>
          <a:stretch>
            <a:fillRect/>
          </a:stretch>
        </p:blipFill>
        <p:spPr bwMode="auto">
          <a:xfrm>
            <a:off x="76200" y="304800"/>
            <a:ext cx="129540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rtl="0" eaLnBrk="1" fontAlgn="base" hangingPunct="1">
        <a:spcBef>
          <a:spcPct val="0"/>
        </a:spcBef>
        <a:spcAft>
          <a:spcPct val="0"/>
        </a:spcAft>
        <a:defRPr sz="4400" b="1">
          <a:solidFill>
            <a:schemeClr val="tx1"/>
          </a:solidFill>
          <a:latin typeface="+mj-lt"/>
          <a:ea typeface="+mj-ea"/>
          <a:cs typeface="+mj-cs"/>
        </a:defRPr>
      </a:lvl1pPr>
      <a:lvl2pPr algn="ctr" rtl="0" eaLnBrk="1" fontAlgn="base" hangingPunct="1">
        <a:spcBef>
          <a:spcPct val="0"/>
        </a:spcBef>
        <a:spcAft>
          <a:spcPct val="0"/>
        </a:spcAft>
        <a:defRPr sz="4400" b="1">
          <a:solidFill>
            <a:schemeClr val="tx1"/>
          </a:solidFill>
          <a:latin typeface="Calibri" pitchFamily="34" charset="0"/>
        </a:defRPr>
      </a:lvl2pPr>
      <a:lvl3pPr algn="ctr" rtl="0" eaLnBrk="1" fontAlgn="base" hangingPunct="1">
        <a:spcBef>
          <a:spcPct val="0"/>
        </a:spcBef>
        <a:spcAft>
          <a:spcPct val="0"/>
        </a:spcAft>
        <a:defRPr sz="4400" b="1">
          <a:solidFill>
            <a:schemeClr val="tx1"/>
          </a:solidFill>
          <a:latin typeface="Calibri" pitchFamily="34" charset="0"/>
        </a:defRPr>
      </a:lvl3pPr>
      <a:lvl4pPr algn="ctr" rtl="0" eaLnBrk="1" fontAlgn="base" hangingPunct="1">
        <a:spcBef>
          <a:spcPct val="0"/>
        </a:spcBef>
        <a:spcAft>
          <a:spcPct val="0"/>
        </a:spcAft>
        <a:defRPr sz="4400" b="1">
          <a:solidFill>
            <a:schemeClr val="tx1"/>
          </a:solidFill>
          <a:latin typeface="Calibri" pitchFamily="34" charset="0"/>
        </a:defRPr>
      </a:lvl4pPr>
      <a:lvl5pPr algn="ctr" rtl="0" eaLnBrk="1" fontAlgn="base" hangingPunct="1">
        <a:spcBef>
          <a:spcPct val="0"/>
        </a:spcBef>
        <a:spcAft>
          <a:spcPct val="0"/>
        </a:spcAft>
        <a:defRPr sz="4400" b="1">
          <a:solidFill>
            <a:schemeClr val="tx1"/>
          </a:solidFill>
          <a:latin typeface="Calibri" pitchFamily="34" charset="0"/>
        </a:defRPr>
      </a:lvl5pPr>
      <a:lvl6pPr marL="457200" algn="ctr" rtl="0" eaLnBrk="1" fontAlgn="base" hangingPunct="1">
        <a:spcBef>
          <a:spcPct val="0"/>
        </a:spcBef>
        <a:spcAft>
          <a:spcPct val="0"/>
        </a:spcAft>
        <a:defRPr sz="4400" b="1">
          <a:solidFill>
            <a:schemeClr val="tx1"/>
          </a:solidFill>
          <a:latin typeface="Calibri" pitchFamily="34" charset="0"/>
        </a:defRPr>
      </a:lvl6pPr>
      <a:lvl7pPr marL="914400" algn="ctr" rtl="0" eaLnBrk="1" fontAlgn="base" hangingPunct="1">
        <a:spcBef>
          <a:spcPct val="0"/>
        </a:spcBef>
        <a:spcAft>
          <a:spcPct val="0"/>
        </a:spcAft>
        <a:defRPr sz="4400" b="1">
          <a:solidFill>
            <a:schemeClr val="tx1"/>
          </a:solidFill>
          <a:latin typeface="Calibri" pitchFamily="34" charset="0"/>
        </a:defRPr>
      </a:lvl7pPr>
      <a:lvl8pPr marL="1371600" algn="ctr" rtl="0" eaLnBrk="1" fontAlgn="base" hangingPunct="1">
        <a:spcBef>
          <a:spcPct val="0"/>
        </a:spcBef>
        <a:spcAft>
          <a:spcPct val="0"/>
        </a:spcAft>
        <a:defRPr sz="4400" b="1">
          <a:solidFill>
            <a:schemeClr val="tx1"/>
          </a:solidFill>
          <a:latin typeface="Calibri" pitchFamily="34" charset="0"/>
        </a:defRPr>
      </a:lvl8pPr>
      <a:lvl9pPr marL="1828800" algn="ctr" rtl="0" eaLnBrk="1" fontAlgn="base" hangingPunct="1">
        <a:spcBef>
          <a:spcPct val="0"/>
        </a:spcBef>
        <a:spcAft>
          <a:spcPct val="0"/>
        </a:spcAft>
        <a:defRPr sz="4400" b="1">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A50021"/>
        </a:buClr>
        <a:buFont typeface="Wingdings" pitchFamily="2" charset="2"/>
        <a:buChar char="Ø"/>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A50021"/>
        </a:buClr>
        <a:buChar char="•"/>
        <a:defRPr sz="2800">
          <a:solidFill>
            <a:schemeClr val="tx1"/>
          </a:solidFill>
          <a:latin typeface="+mn-lt"/>
        </a:defRPr>
      </a:lvl2pPr>
      <a:lvl3pPr marL="1143000" indent="-228600" algn="l" rtl="0" eaLnBrk="1" fontAlgn="base" hangingPunct="1">
        <a:spcBef>
          <a:spcPct val="20000"/>
        </a:spcBef>
        <a:spcAft>
          <a:spcPct val="0"/>
        </a:spcAft>
        <a:buClr>
          <a:srgbClr val="A50021"/>
        </a:buClr>
        <a:buChar char="o"/>
        <a:defRPr sz="2400">
          <a:solidFill>
            <a:schemeClr val="tx1"/>
          </a:solidFill>
          <a:latin typeface="+mn-lt"/>
        </a:defRPr>
      </a:lvl3pPr>
      <a:lvl4pPr marL="1600200" indent="-228600" algn="l" rtl="0" eaLnBrk="1" fontAlgn="base" hangingPunct="1">
        <a:spcBef>
          <a:spcPct val="20000"/>
        </a:spcBef>
        <a:spcAft>
          <a:spcPct val="0"/>
        </a:spcAft>
        <a:buClr>
          <a:srgbClr val="A50021"/>
        </a:buClr>
        <a:buFont typeface="Calibri" pitchFamily="34" charset="0"/>
        <a:buChar char="–"/>
        <a:defRPr sz="2000">
          <a:solidFill>
            <a:schemeClr val="tx1"/>
          </a:solidFill>
          <a:latin typeface="+mn-lt"/>
        </a:defRPr>
      </a:lvl4pPr>
      <a:lvl5pPr marL="2057400" indent="-228600" algn="l" rtl="0" eaLnBrk="1" fontAlgn="base" hangingPunct="1">
        <a:spcBef>
          <a:spcPct val="20000"/>
        </a:spcBef>
        <a:spcAft>
          <a:spcPct val="0"/>
        </a:spcAft>
        <a:buClr>
          <a:srgbClr val="A50021"/>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rgbClr val="A50021"/>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rgbClr val="A50021"/>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rgbClr val="A50021"/>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rgbClr val="A5002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4103" name="Rectangle 7"/>
          <p:cNvSpPr>
            <a:spLocks noChangeArrowheads="1"/>
          </p:cNvSpPr>
          <p:nvPr userDrawn="1"/>
        </p:nvSpPr>
        <p:spPr bwMode="auto">
          <a:xfrm>
            <a:off x="0" y="228600"/>
            <a:ext cx="9144000" cy="1295400"/>
          </a:xfrm>
          <a:prstGeom prst="rect">
            <a:avLst/>
          </a:prstGeom>
          <a:gradFill rotWithShape="1">
            <a:gsLst>
              <a:gs pos="0">
                <a:schemeClr val="accent2"/>
              </a:gs>
              <a:gs pos="100000">
                <a:schemeClr val="accent2">
                  <a:gamma/>
                  <a:tint val="9412"/>
                  <a:invGamma/>
                </a:schemeClr>
              </a:gs>
            </a:gsLst>
            <a:lin ang="0" scaled="1"/>
          </a:gradFill>
          <a:ln w="9525">
            <a:noFill/>
            <a:miter lim="800000"/>
            <a:headEnd/>
            <a:tailEnd/>
          </a:ln>
          <a:effectLst/>
        </p:spPr>
        <p:txBody>
          <a:bodyPr wrap="none" anchor="ctr"/>
          <a:lstStyle/>
          <a:p>
            <a:pPr algn="ctr" fontAlgn="base">
              <a:lnSpc>
                <a:spcPct val="80000"/>
              </a:lnSpc>
              <a:spcBef>
                <a:spcPct val="20000"/>
              </a:spcBef>
              <a:spcAft>
                <a:spcPct val="0"/>
              </a:spcAft>
              <a:buClr>
                <a:srgbClr val="A50021"/>
              </a:buClr>
              <a:buFont typeface="Wingdings" pitchFamily="2" charset="2"/>
              <a:buNone/>
              <a:defRPr/>
            </a:pPr>
            <a:endParaRPr lang="en-US">
              <a:solidFill>
                <a:srgbClr val="000000"/>
              </a:solidFill>
              <a:latin typeface="Arial" charset="0"/>
            </a:endParaRPr>
          </a:p>
        </p:txBody>
      </p:sp>
      <p:sp>
        <p:nvSpPr>
          <p:cNvPr id="1027" name="Rectangle 2"/>
          <p:cNvSpPr>
            <a:spLocks noGrp="1" noChangeArrowheads="1"/>
          </p:cNvSpPr>
          <p:nvPr>
            <p:ph type="title"/>
          </p:nvPr>
        </p:nvSpPr>
        <p:spPr bwMode="auto">
          <a:xfrm>
            <a:off x="1524000" y="274638"/>
            <a:ext cx="716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57200" y="1600200"/>
            <a:ext cx="8229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2" name="Rectangle 6"/>
          <p:cNvSpPr>
            <a:spLocks noGrp="1" noChangeArrowheads="1"/>
          </p:cNvSpPr>
          <p:nvPr>
            <p:ph type="sldNum" sz="quarter" idx="4"/>
          </p:nvPr>
        </p:nvSpPr>
        <p:spPr bwMode="auto">
          <a:xfrm>
            <a:off x="6629400" y="6400800"/>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FontTx/>
              <a:buNone/>
              <a:defRPr sz="1400"/>
            </a:lvl1pPr>
          </a:lstStyle>
          <a:p>
            <a:pPr fontAlgn="base">
              <a:spcAft>
                <a:spcPct val="0"/>
              </a:spcAft>
              <a:defRPr/>
            </a:pPr>
            <a:fld id="{25F140D7-14FF-4CD5-A7B9-6B36F6E471E4}" type="slidenum">
              <a:rPr lang="en-US">
                <a:solidFill>
                  <a:srgbClr val="000000"/>
                </a:solidFill>
                <a:latin typeface="Arial" charset="0"/>
              </a:rPr>
              <a:pPr fontAlgn="base">
                <a:spcAft>
                  <a:spcPct val="0"/>
                </a:spcAft>
                <a:defRPr/>
              </a:pPr>
              <a:t>‹#›</a:t>
            </a:fld>
            <a:endParaRPr lang="en-US">
              <a:solidFill>
                <a:srgbClr val="000000"/>
              </a:solidFill>
              <a:latin typeface="Arial" charset="0"/>
            </a:endParaRPr>
          </a:p>
        </p:txBody>
      </p:sp>
      <p:pic>
        <p:nvPicPr>
          <p:cNvPr id="1030" name="Picture 8" descr="Texas Department of State Health Services Home">
            <a:hlinkClick r:id="rId15"/>
          </p:cNvPr>
          <p:cNvPicPr>
            <a:picLocks noChangeAspect="1" noChangeArrowheads="1"/>
          </p:cNvPicPr>
          <p:nvPr userDrawn="1"/>
        </p:nvPicPr>
        <p:blipFill>
          <a:blip r:embed="rId16">
            <a:extLst>
              <a:ext uri="{28A0092B-C50C-407E-A947-70E740481C1C}">
                <a14:useLocalDpi xmlns:a14="http://schemas.microsoft.com/office/drawing/2010/main" val="0"/>
              </a:ext>
            </a:extLst>
          </a:blip>
          <a:srcRect r="85294"/>
          <a:stretch>
            <a:fillRect/>
          </a:stretch>
        </p:blipFill>
        <p:spPr bwMode="auto">
          <a:xfrm>
            <a:off x="76200" y="304800"/>
            <a:ext cx="129540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77875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ftr="0" dt="0"/>
  <p:txStyles>
    <p:title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A50021"/>
        </a:buClr>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Char char="•"/>
        <a:defRPr sz="2800">
          <a:solidFill>
            <a:schemeClr val="tx1"/>
          </a:solidFill>
          <a:latin typeface="+mn-lt"/>
        </a:defRPr>
      </a:lvl2pPr>
      <a:lvl3pPr marL="1143000" indent="-228600" algn="l" rtl="0" eaLnBrk="0" fontAlgn="base" hangingPunct="0">
        <a:spcBef>
          <a:spcPct val="20000"/>
        </a:spcBef>
        <a:spcAft>
          <a:spcPct val="0"/>
        </a:spcAft>
        <a:buClr>
          <a:srgbClr val="A50021"/>
        </a:buClr>
        <a:buChar char="o"/>
        <a:defRPr sz="2400">
          <a:solidFill>
            <a:schemeClr val="tx1"/>
          </a:solidFill>
          <a:latin typeface="+mn-lt"/>
        </a:defRPr>
      </a:lvl3pPr>
      <a:lvl4pPr marL="1600200" indent="-228600" algn="l" rtl="0" eaLnBrk="0" fontAlgn="base" hangingPunct="0">
        <a:spcBef>
          <a:spcPct val="20000"/>
        </a:spcBef>
        <a:spcAft>
          <a:spcPct val="0"/>
        </a:spcAft>
        <a:buClr>
          <a:srgbClr val="A50021"/>
        </a:buClr>
        <a:buFont typeface="Calibri" pitchFamily="34" charset="0"/>
        <a:buChar char="–"/>
        <a:defRPr sz="2000">
          <a:solidFill>
            <a:schemeClr val="tx1"/>
          </a:solidFill>
          <a:latin typeface="+mn-lt"/>
        </a:defRPr>
      </a:lvl4pPr>
      <a:lvl5pPr marL="2057400" indent="-228600" algn="l" rtl="0" eaLnBrk="0" fontAlgn="base" hangingPunct="0">
        <a:spcBef>
          <a:spcPct val="20000"/>
        </a:spcBef>
        <a:spcAft>
          <a:spcPct val="0"/>
        </a:spcAft>
        <a:buClr>
          <a:srgbClr val="A5002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4103" name="Rectangle 7"/>
          <p:cNvSpPr>
            <a:spLocks noChangeArrowheads="1"/>
          </p:cNvSpPr>
          <p:nvPr userDrawn="1"/>
        </p:nvSpPr>
        <p:spPr bwMode="auto">
          <a:xfrm>
            <a:off x="0" y="228600"/>
            <a:ext cx="9144000" cy="1295400"/>
          </a:xfrm>
          <a:prstGeom prst="rect">
            <a:avLst/>
          </a:prstGeom>
          <a:gradFill rotWithShape="1">
            <a:gsLst>
              <a:gs pos="0">
                <a:schemeClr val="accent2"/>
              </a:gs>
              <a:gs pos="100000">
                <a:schemeClr val="accent2">
                  <a:gamma/>
                  <a:tint val="9412"/>
                  <a:invGamma/>
                </a:schemeClr>
              </a:gs>
            </a:gsLst>
            <a:lin ang="0" scaled="1"/>
          </a:gradFill>
          <a:ln w="9525">
            <a:noFill/>
            <a:miter lim="800000"/>
            <a:headEnd/>
            <a:tailEnd/>
          </a:ln>
          <a:effectLst/>
        </p:spPr>
        <p:txBody>
          <a:bodyPr wrap="none" anchor="ctr"/>
          <a:lstStyle/>
          <a:p>
            <a:pPr algn="ctr" fontAlgn="base">
              <a:lnSpc>
                <a:spcPct val="80000"/>
              </a:lnSpc>
              <a:spcBef>
                <a:spcPct val="20000"/>
              </a:spcBef>
              <a:spcAft>
                <a:spcPct val="0"/>
              </a:spcAft>
              <a:buClr>
                <a:srgbClr val="A50021"/>
              </a:buClr>
              <a:buFont typeface="Wingdings" pitchFamily="2" charset="2"/>
              <a:buNone/>
              <a:defRPr/>
            </a:pPr>
            <a:endParaRPr lang="en-US">
              <a:solidFill>
                <a:srgbClr val="000000"/>
              </a:solidFill>
              <a:latin typeface="Arial" charset="0"/>
            </a:endParaRPr>
          </a:p>
        </p:txBody>
      </p:sp>
      <p:sp>
        <p:nvSpPr>
          <p:cNvPr id="1027" name="Rectangle 2"/>
          <p:cNvSpPr>
            <a:spLocks noGrp="1" noChangeArrowheads="1"/>
          </p:cNvSpPr>
          <p:nvPr>
            <p:ph type="title"/>
          </p:nvPr>
        </p:nvSpPr>
        <p:spPr bwMode="auto">
          <a:xfrm>
            <a:off x="1524000" y="274638"/>
            <a:ext cx="716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57200" y="1600200"/>
            <a:ext cx="8229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2" name="Rectangle 6"/>
          <p:cNvSpPr>
            <a:spLocks noGrp="1" noChangeArrowheads="1"/>
          </p:cNvSpPr>
          <p:nvPr>
            <p:ph type="sldNum" sz="quarter" idx="4"/>
          </p:nvPr>
        </p:nvSpPr>
        <p:spPr bwMode="auto">
          <a:xfrm>
            <a:off x="6629400" y="6400800"/>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FontTx/>
              <a:buNone/>
              <a:defRPr sz="1400"/>
            </a:lvl1pPr>
          </a:lstStyle>
          <a:p>
            <a:pPr fontAlgn="base">
              <a:spcAft>
                <a:spcPct val="0"/>
              </a:spcAft>
              <a:defRPr/>
            </a:pPr>
            <a:fld id="{25F140D7-14FF-4CD5-A7B9-6B36F6E471E4}" type="slidenum">
              <a:rPr lang="en-US">
                <a:solidFill>
                  <a:srgbClr val="000000"/>
                </a:solidFill>
                <a:latin typeface="Arial" charset="0"/>
              </a:rPr>
              <a:pPr fontAlgn="base">
                <a:spcAft>
                  <a:spcPct val="0"/>
                </a:spcAft>
                <a:defRPr/>
              </a:pPr>
              <a:t>‹#›</a:t>
            </a:fld>
            <a:endParaRPr lang="en-US">
              <a:solidFill>
                <a:srgbClr val="000000"/>
              </a:solidFill>
              <a:latin typeface="Arial" charset="0"/>
            </a:endParaRPr>
          </a:p>
        </p:txBody>
      </p:sp>
      <p:pic>
        <p:nvPicPr>
          <p:cNvPr id="1030" name="Picture 8" descr="Texas Department of State Health Services Home">
            <a:hlinkClick r:id="rId15"/>
          </p:cNvPr>
          <p:cNvPicPr>
            <a:picLocks noChangeAspect="1" noChangeArrowheads="1"/>
          </p:cNvPicPr>
          <p:nvPr userDrawn="1"/>
        </p:nvPicPr>
        <p:blipFill>
          <a:blip r:embed="rId16">
            <a:extLst>
              <a:ext uri="{28A0092B-C50C-407E-A947-70E740481C1C}">
                <a14:useLocalDpi xmlns:a14="http://schemas.microsoft.com/office/drawing/2010/main" val="0"/>
              </a:ext>
            </a:extLst>
          </a:blip>
          <a:srcRect r="85294"/>
          <a:stretch>
            <a:fillRect/>
          </a:stretch>
        </p:blipFill>
        <p:spPr bwMode="auto">
          <a:xfrm>
            <a:off x="76200" y="304800"/>
            <a:ext cx="129540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839924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hf hdr="0" ftr="0" dt="0"/>
  <p:txStyles>
    <p:title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A50021"/>
        </a:buClr>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Char char="•"/>
        <a:defRPr sz="2800">
          <a:solidFill>
            <a:schemeClr val="tx1"/>
          </a:solidFill>
          <a:latin typeface="+mn-lt"/>
        </a:defRPr>
      </a:lvl2pPr>
      <a:lvl3pPr marL="1143000" indent="-228600" algn="l" rtl="0" eaLnBrk="0" fontAlgn="base" hangingPunct="0">
        <a:spcBef>
          <a:spcPct val="20000"/>
        </a:spcBef>
        <a:spcAft>
          <a:spcPct val="0"/>
        </a:spcAft>
        <a:buClr>
          <a:srgbClr val="A50021"/>
        </a:buClr>
        <a:buChar char="o"/>
        <a:defRPr sz="2400">
          <a:solidFill>
            <a:schemeClr val="tx1"/>
          </a:solidFill>
          <a:latin typeface="+mn-lt"/>
        </a:defRPr>
      </a:lvl3pPr>
      <a:lvl4pPr marL="1600200" indent="-228600" algn="l" rtl="0" eaLnBrk="0" fontAlgn="base" hangingPunct="0">
        <a:spcBef>
          <a:spcPct val="20000"/>
        </a:spcBef>
        <a:spcAft>
          <a:spcPct val="0"/>
        </a:spcAft>
        <a:buClr>
          <a:srgbClr val="A50021"/>
        </a:buClr>
        <a:buFont typeface="Calibri" pitchFamily="34" charset="0"/>
        <a:buChar char="–"/>
        <a:defRPr sz="2000">
          <a:solidFill>
            <a:schemeClr val="tx1"/>
          </a:solidFill>
          <a:latin typeface="+mn-lt"/>
        </a:defRPr>
      </a:lvl4pPr>
      <a:lvl5pPr marL="2057400" indent="-228600" algn="l" rtl="0" eaLnBrk="0" fontAlgn="base" hangingPunct="0">
        <a:spcBef>
          <a:spcPct val="20000"/>
        </a:spcBef>
        <a:spcAft>
          <a:spcPct val="0"/>
        </a:spcAft>
        <a:buClr>
          <a:srgbClr val="A5002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4103" name="Rectangle 7"/>
          <p:cNvSpPr>
            <a:spLocks noChangeArrowheads="1"/>
          </p:cNvSpPr>
          <p:nvPr userDrawn="1"/>
        </p:nvSpPr>
        <p:spPr bwMode="auto">
          <a:xfrm>
            <a:off x="0" y="228600"/>
            <a:ext cx="9144000" cy="1295400"/>
          </a:xfrm>
          <a:prstGeom prst="rect">
            <a:avLst/>
          </a:prstGeom>
          <a:gradFill rotWithShape="1">
            <a:gsLst>
              <a:gs pos="0">
                <a:schemeClr val="accent2"/>
              </a:gs>
              <a:gs pos="100000">
                <a:schemeClr val="accent2">
                  <a:gamma/>
                  <a:tint val="9412"/>
                  <a:invGamma/>
                </a:schemeClr>
              </a:gs>
            </a:gsLst>
            <a:lin ang="0" scaled="1"/>
          </a:gradFill>
          <a:ln w="9525">
            <a:noFill/>
            <a:miter lim="800000"/>
            <a:headEnd/>
            <a:tailEnd/>
          </a:ln>
          <a:effectLst/>
        </p:spPr>
        <p:txBody>
          <a:bodyPr wrap="none" anchor="ctr"/>
          <a:lstStyle/>
          <a:p>
            <a:pPr algn="ctr" fontAlgn="base">
              <a:lnSpc>
                <a:spcPct val="80000"/>
              </a:lnSpc>
              <a:spcBef>
                <a:spcPct val="20000"/>
              </a:spcBef>
              <a:spcAft>
                <a:spcPct val="0"/>
              </a:spcAft>
              <a:buClr>
                <a:srgbClr val="A50021"/>
              </a:buClr>
              <a:buFont typeface="Wingdings" pitchFamily="2" charset="2"/>
              <a:buNone/>
              <a:defRPr/>
            </a:pPr>
            <a:endParaRPr lang="en-US">
              <a:solidFill>
                <a:srgbClr val="000000"/>
              </a:solidFill>
              <a:latin typeface="Arial" charset="0"/>
            </a:endParaRPr>
          </a:p>
        </p:txBody>
      </p:sp>
      <p:sp>
        <p:nvSpPr>
          <p:cNvPr id="1027" name="Rectangle 2"/>
          <p:cNvSpPr>
            <a:spLocks noGrp="1" noChangeArrowheads="1"/>
          </p:cNvSpPr>
          <p:nvPr>
            <p:ph type="title"/>
          </p:nvPr>
        </p:nvSpPr>
        <p:spPr bwMode="auto">
          <a:xfrm>
            <a:off x="1524000" y="274638"/>
            <a:ext cx="716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57200" y="1600200"/>
            <a:ext cx="8229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2" name="Rectangle 6"/>
          <p:cNvSpPr>
            <a:spLocks noGrp="1" noChangeArrowheads="1"/>
          </p:cNvSpPr>
          <p:nvPr>
            <p:ph type="sldNum" sz="quarter" idx="4"/>
          </p:nvPr>
        </p:nvSpPr>
        <p:spPr bwMode="auto">
          <a:xfrm>
            <a:off x="6629400" y="6400800"/>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FontTx/>
              <a:buNone/>
              <a:defRPr sz="1400"/>
            </a:lvl1pPr>
          </a:lstStyle>
          <a:p>
            <a:pPr fontAlgn="base">
              <a:spcAft>
                <a:spcPct val="0"/>
              </a:spcAft>
              <a:defRPr/>
            </a:pPr>
            <a:fld id="{25F140D7-14FF-4CD5-A7B9-6B36F6E471E4}" type="slidenum">
              <a:rPr lang="en-US">
                <a:solidFill>
                  <a:srgbClr val="000000"/>
                </a:solidFill>
                <a:latin typeface="Arial" charset="0"/>
              </a:rPr>
              <a:pPr fontAlgn="base">
                <a:spcAft>
                  <a:spcPct val="0"/>
                </a:spcAft>
                <a:defRPr/>
              </a:pPr>
              <a:t>‹#›</a:t>
            </a:fld>
            <a:endParaRPr lang="en-US">
              <a:solidFill>
                <a:srgbClr val="000000"/>
              </a:solidFill>
              <a:latin typeface="Arial" charset="0"/>
            </a:endParaRPr>
          </a:p>
        </p:txBody>
      </p:sp>
      <p:pic>
        <p:nvPicPr>
          <p:cNvPr id="1030" name="Picture 8" descr="Texas Department of State Health Services Home">
            <a:hlinkClick r:id="rId15"/>
          </p:cNvPr>
          <p:cNvPicPr>
            <a:picLocks noChangeAspect="1" noChangeArrowheads="1"/>
          </p:cNvPicPr>
          <p:nvPr userDrawn="1"/>
        </p:nvPicPr>
        <p:blipFill>
          <a:blip r:embed="rId16">
            <a:extLst>
              <a:ext uri="{28A0092B-C50C-407E-A947-70E740481C1C}">
                <a14:useLocalDpi xmlns:a14="http://schemas.microsoft.com/office/drawing/2010/main" val="0"/>
              </a:ext>
            </a:extLst>
          </a:blip>
          <a:srcRect r="85294"/>
          <a:stretch>
            <a:fillRect/>
          </a:stretch>
        </p:blipFill>
        <p:spPr bwMode="auto">
          <a:xfrm>
            <a:off x="76200" y="304800"/>
            <a:ext cx="129540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257736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hf hdr="0" ftr="0" dt="0"/>
  <p:txStyles>
    <p:title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A50021"/>
        </a:buClr>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Char char="•"/>
        <a:defRPr sz="2800">
          <a:solidFill>
            <a:schemeClr val="tx1"/>
          </a:solidFill>
          <a:latin typeface="+mn-lt"/>
        </a:defRPr>
      </a:lvl2pPr>
      <a:lvl3pPr marL="1143000" indent="-228600" algn="l" rtl="0" eaLnBrk="0" fontAlgn="base" hangingPunct="0">
        <a:spcBef>
          <a:spcPct val="20000"/>
        </a:spcBef>
        <a:spcAft>
          <a:spcPct val="0"/>
        </a:spcAft>
        <a:buClr>
          <a:srgbClr val="A50021"/>
        </a:buClr>
        <a:buChar char="o"/>
        <a:defRPr sz="2400">
          <a:solidFill>
            <a:schemeClr val="tx1"/>
          </a:solidFill>
          <a:latin typeface="+mn-lt"/>
        </a:defRPr>
      </a:lvl3pPr>
      <a:lvl4pPr marL="1600200" indent="-228600" algn="l" rtl="0" eaLnBrk="0" fontAlgn="base" hangingPunct="0">
        <a:spcBef>
          <a:spcPct val="20000"/>
        </a:spcBef>
        <a:spcAft>
          <a:spcPct val="0"/>
        </a:spcAft>
        <a:buClr>
          <a:srgbClr val="A50021"/>
        </a:buClr>
        <a:buFont typeface="Calibri" pitchFamily="34" charset="0"/>
        <a:buChar char="–"/>
        <a:defRPr sz="2000">
          <a:solidFill>
            <a:schemeClr val="tx1"/>
          </a:solidFill>
          <a:latin typeface="+mn-lt"/>
        </a:defRPr>
      </a:lvl4pPr>
      <a:lvl5pPr marL="2057400" indent="-228600" algn="l" rtl="0" eaLnBrk="0" fontAlgn="base" hangingPunct="0">
        <a:spcBef>
          <a:spcPct val="20000"/>
        </a:spcBef>
        <a:spcAft>
          <a:spcPct val="0"/>
        </a:spcAft>
        <a:buClr>
          <a:srgbClr val="A5002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4103" name="Rectangle 7"/>
          <p:cNvSpPr>
            <a:spLocks noChangeArrowheads="1"/>
          </p:cNvSpPr>
          <p:nvPr userDrawn="1"/>
        </p:nvSpPr>
        <p:spPr bwMode="auto">
          <a:xfrm>
            <a:off x="0" y="228600"/>
            <a:ext cx="9144000" cy="1295400"/>
          </a:xfrm>
          <a:prstGeom prst="rect">
            <a:avLst/>
          </a:prstGeom>
          <a:gradFill rotWithShape="1">
            <a:gsLst>
              <a:gs pos="0">
                <a:schemeClr val="accent2"/>
              </a:gs>
              <a:gs pos="100000">
                <a:schemeClr val="accent2">
                  <a:gamma/>
                  <a:tint val="9412"/>
                  <a:invGamma/>
                </a:schemeClr>
              </a:gs>
            </a:gsLst>
            <a:lin ang="0" scaled="1"/>
          </a:gradFill>
          <a:ln w="9525">
            <a:noFill/>
            <a:miter lim="800000"/>
            <a:headEnd/>
            <a:tailEnd/>
          </a:ln>
          <a:effectLst/>
        </p:spPr>
        <p:txBody>
          <a:bodyPr wrap="none" anchor="ctr"/>
          <a:lstStyle/>
          <a:p>
            <a:pPr algn="ctr" fontAlgn="base">
              <a:lnSpc>
                <a:spcPct val="80000"/>
              </a:lnSpc>
              <a:spcBef>
                <a:spcPct val="20000"/>
              </a:spcBef>
              <a:spcAft>
                <a:spcPct val="0"/>
              </a:spcAft>
              <a:buClr>
                <a:srgbClr val="A50021"/>
              </a:buClr>
              <a:buFont typeface="Wingdings" pitchFamily="2" charset="2"/>
              <a:buNone/>
              <a:defRPr/>
            </a:pPr>
            <a:endParaRPr lang="en-US">
              <a:solidFill>
                <a:srgbClr val="000000"/>
              </a:solidFill>
              <a:latin typeface="Arial" charset="0"/>
            </a:endParaRPr>
          </a:p>
        </p:txBody>
      </p:sp>
      <p:sp>
        <p:nvSpPr>
          <p:cNvPr id="1027" name="Rectangle 2"/>
          <p:cNvSpPr>
            <a:spLocks noGrp="1" noChangeArrowheads="1"/>
          </p:cNvSpPr>
          <p:nvPr>
            <p:ph type="title"/>
          </p:nvPr>
        </p:nvSpPr>
        <p:spPr bwMode="auto">
          <a:xfrm>
            <a:off x="1524000" y="274638"/>
            <a:ext cx="716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57200" y="1600200"/>
            <a:ext cx="8229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2" name="Rectangle 6"/>
          <p:cNvSpPr>
            <a:spLocks noGrp="1" noChangeArrowheads="1"/>
          </p:cNvSpPr>
          <p:nvPr>
            <p:ph type="sldNum" sz="quarter" idx="4"/>
          </p:nvPr>
        </p:nvSpPr>
        <p:spPr bwMode="auto">
          <a:xfrm>
            <a:off x="6629400" y="6400800"/>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FontTx/>
              <a:buNone/>
              <a:defRPr sz="1400"/>
            </a:lvl1pPr>
          </a:lstStyle>
          <a:p>
            <a:pPr fontAlgn="base">
              <a:spcAft>
                <a:spcPct val="0"/>
              </a:spcAft>
              <a:defRPr/>
            </a:pPr>
            <a:fld id="{25F140D7-14FF-4CD5-A7B9-6B36F6E471E4}" type="slidenum">
              <a:rPr lang="en-US">
                <a:solidFill>
                  <a:srgbClr val="000000"/>
                </a:solidFill>
                <a:latin typeface="Arial" charset="0"/>
              </a:rPr>
              <a:pPr fontAlgn="base">
                <a:spcAft>
                  <a:spcPct val="0"/>
                </a:spcAft>
                <a:defRPr/>
              </a:pPr>
              <a:t>‹#›</a:t>
            </a:fld>
            <a:endParaRPr lang="en-US">
              <a:solidFill>
                <a:srgbClr val="000000"/>
              </a:solidFill>
              <a:latin typeface="Arial" charset="0"/>
            </a:endParaRPr>
          </a:p>
        </p:txBody>
      </p:sp>
      <p:pic>
        <p:nvPicPr>
          <p:cNvPr id="1030" name="Picture 8" descr="Texas Department of State Health Services Home">
            <a:hlinkClick r:id="rId15"/>
          </p:cNvPr>
          <p:cNvPicPr>
            <a:picLocks noChangeAspect="1" noChangeArrowheads="1"/>
          </p:cNvPicPr>
          <p:nvPr userDrawn="1"/>
        </p:nvPicPr>
        <p:blipFill>
          <a:blip r:embed="rId16">
            <a:extLst>
              <a:ext uri="{28A0092B-C50C-407E-A947-70E740481C1C}">
                <a14:useLocalDpi xmlns:a14="http://schemas.microsoft.com/office/drawing/2010/main" val="0"/>
              </a:ext>
            </a:extLst>
          </a:blip>
          <a:srcRect r="85294"/>
          <a:stretch>
            <a:fillRect/>
          </a:stretch>
        </p:blipFill>
        <p:spPr bwMode="auto">
          <a:xfrm>
            <a:off x="76200" y="304800"/>
            <a:ext cx="129540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620268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hf hdr="0" ftr="0" dt="0"/>
  <p:txStyles>
    <p:title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A50021"/>
        </a:buClr>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Char char="•"/>
        <a:defRPr sz="2800">
          <a:solidFill>
            <a:schemeClr val="tx1"/>
          </a:solidFill>
          <a:latin typeface="+mn-lt"/>
        </a:defRPr>
      </a:lvl2pPr>
      <a:lvl3pPr marL="1143000" indent="-228600" algn="l" rtl="0" eaLnBrk="0" fontAlgn="base" hangingPunct="0">
        <a:spcBef>
          <a:spcPct val="20000"/>
        </a:spcBef>
        <a:spcAft>
          <a:spcPct val="0"/>
        </a:spcAft>
        <a:buClr>
          <a:srgbClr val="A50021"/>
        </a:buClr>
        <a:buChar char="o"/>
        <a:defRPr sz="2400">
          <a:solidFill>
            <a:schemeClr val="tx1"/>
          </a:solidFill>
          <a:latin typeface="+mn-lt"/>
        </a:defRPr>
      </a:lvl3pPr>
      <a:lvl4pPr marL="1600200" indent="-228600" algn="l" rtl="0" eaLnBrk="0" fontAlgn="base" hangingPunct="0">
        <a:spcBef>
          <a:spcPct val="20000"/>
        </a:spcBef>
        <a:spcAft>
          <a:spcPct val="0"/>
        </a:spcAft>
        <a:buClr>
          <a:srgbClr val="A50021"/>
        </a:buClr>
        <a:buFont typeface="Calibri" pitchFamily="34" charset="0"/>
        <a:buChar char="–"/>
        <a:defRPr sz="2000">
          <a:solidFill>
            <a:schemeClr val="tx1"/>
          </a:solidFill>
          <a:latin typeface="+mn-lt"/>
        </a:defRPr>
      </a:lvl4pPr>
      <a:lvl5pPr marL="2057400" indent="-228600" algn="l" rtl="0" eaLnBrk="0" fontAlgn="base" hangingPunct="0">
        <a:spcBef>
          <a:spcPct val="20000"/>
        </a:spcBef>
        <a:spcAft>
          <a:spcPct val="0"/>
        </a:spcAft>
        <a:buClr>
          <a:srgbClr val="A5002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AF704-D05E-4BA2-9AE3-196C66807800}" type="datetime1">
              <a:rPr lang="en-US" smtClean="0"/>
              <a:t>2/16/2023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280C3B-7331-4332-B612-1B44D65940C0}" type="slidenum">
              <a:rPr lang="en-US" smtClean="0"/>
              <a:t>‹#›</a:t>
            </a:fld>
            <a:endParaRPr lang="en-US" dirty="0"/>
          </a:p>
        </p:txBody>
      </p:sp>
    </p:spTree>
    <p:extLst>
      <p:ext uri="{BB962C8B-B14F-4D97-AF65-F5344CB8AC3E}">
        <p14:creationId xmlns:p14="http://schemas.microsoft.com/office/powerpoint/2010/main" val="2908516672"/>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2.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oleObject" Target="../embeddings/oleObject1.bin"/><Relationship Id="rId4" Type="http://schemas.openxmlformats.org/officeDocument/2006/relationships/image" Target="../media/image15.gif"/></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9.xml"/><Relationship Id="rId7" Type="http://schemas.openxmlformats.org/officeDocument/2006/relationships/oleObject" Target="../embeddings/oleObject2.bin"/><Relationship Id="rId2" Type="http://schemas.openxmlformats.org/officeDocument/2006/relationships/slideLayout" Target="../slideLayouts/slideLayout72.xml"/><Relationship Id="rId1" Type="http://schemas.openxmlformats.org/officeDocument/2006/relationships/vmlDrawing" Target="../drawings/vmlDrawing2.vml"/><Relationship Id="rId6" Type="http://schemas.openxmlformats.org/officeDocument/2006/relationships/image" Target="../media/image17.gif"/><Relationship Id="rId5" Type="http://schemas.openxmlformats.org/officeDocument/2006/relationships/image" Target="../media/image15.gif"/><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7.xml"/></Relationships>
</file>

<file path=ppt/slides/_rels/slide20.xml.rels><?xml version="1.0" encoding="UTF-8" standalone="yes"?>
<Relationships xmlns="http://schemas.openxmlformats.org/package/2006/relationships"><Relationship Id="rId3" Type="http://schemas.openxmlformats.org/officeDocument/2006/relationships/hyperlink" Target="http://www.haitexas.org/" TargetMode="External"/><Relationship Id="rId2" Type="http://schemas.openxmlformats.org/officeDocument/2006/relationships/notesSlide" Target="../notesSlides/notesSlide20.xml"/><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71.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67.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i="1" dirty="0"/>
          </a:p>
        </p:txBody>
      </p:sp>
      <p:sp>
        <p:nvSpPr>
          <p:cNvPr id="3" name="Content Placeholder 2"/>
          <p:cNvSpPr>
            <a:spLocks noGrp="1"/>
          </p:cNvSpPr>
          <p:nvPr>
            <p:ph idx="1"/>
          </p:nvPr>
        </p:nvSpPr>
        <p:spPr>
          <a:xfrm>
            <a:off x="3933372" y="1905000"/>
            <a:ext cx="5058228" cy="4267200"/>
          </a:xfrm>
        </p:spPr>
        <p:txBody>
          <a:bodyPr>
            <a:normAutofit lnSpcReduction="10000"/>
          </a:bodyPr>
          <a:lstStyle/>
          <a:p>
            <a:pPr marL="0" indent="0" algn="ctr">
              <a:buNone/>
            </a:pPr>
            <a:endParaRPr lang="en-US" sz="4400" b="1" dirty="0">
              <a:latin typeface="Comic Sans MS" panose="030F0702030302020204" pitchFamily="66" charset="0"/>
            </a:endParaRPr>
          </a:p>
          <a:p>
            <a:pPr marL="0" indent="0" algn="ctr">
              <a:buNone/>
            </a:pPr>
            <a:r>
              <a:rPr lang="en-US" sz="4400" b="1" dirty="0">
                <a:latin typeface="Comic Sans MS" panose="030F0702030302020204" pitchFamily="66" charset="0"/>
              </a:rPr>
              <a:t>Preventable Adverse Event Reporting  </a:t>
            </a:r>
          </a:p>
          <a:p>
            <a:pPr marL="0" indent="0" algn="ctr">
              <a:buNone/>
            </a:pPr>
            <a:endParaRPr lang="en-US" sz="2000" dirty="0">
              <a:latin typeface="Comic Sans MS" panose="030F0702030302020204" pitchFamily="66" charset="0"/>
            </a:endParaRPr>
          </a:p>
          <a:p>
            <a:pPr marL="0" indent="0" algn="ctr">
              <a:buNone/>
            </a:pPr>
            <a:endParaRPr lang="en-US" sz="2000" dirty="0">
              <a:latin typeface="Comic Sans MS" panose="030F0702030302020204" pitchFamily="66" charset="0"/>
            </a:endParaRPr>
          </a:p>
          <a:p>
            <a:pPr marL="0" indent="0" algn="ctr">
              <a:buNone/>
            </a:pPr>
            <a:r>
              <a:rPr lang="en-US" sz="2000" dirty="0">
                <a:latin typeface="Comic Sans MS" panose="030F0702030302020204" pitchFamily="66" charset="0"/>
              </a:rPr>
              <a:t>Vickie Gillespie, PAE Clinical Specialist</a:t>
            </a:r>
          </a:p>
          <a:p>
            <a:pPr marL="0" indent="0" algn="ctr">
              <a:buNone/>
            </a:pPr>
            <a:r>
              <a:rPr lang="en-US" sz="2000" dirty="0">
                <a:latin typeface="Comic Sans MS" panose="030F0702030302020204" pitchFamily="66" charset="0"/>
              </a:rPr>
              <a:t>04/28/15</a:t>
            </a:r>
          </a:p>
        </p:txBody>
      </p:sp>
      <p:sp>
        <p:nvSpPr>
          <p:cNvPr id="8" name="Slide Number Placeholder 7"/>
          <p:cNvSpPr>
            <a:spLocks noGrp="1"/>
          </p:cNvSpPr>
          <p:nvPr>
            <p:ph type="sldNum" sz="quarter" idx="12"/>
          </p:nvPr>
        </p:nvSpPr>
        <p:spPr/>
        <p:txBody>
          <a:bodyPr/>
          <a:lstStyle/>
          <a:p>
            <a:fld id="{1A280C3B-7331-4332-B612-1B44D65940C0}" type="slidenum">
              <a:rPr lang="en-US" sz="1600" smtClean="0"/>
              <a:t>1</a:t>
            </a:fld>
            <a:endParaRPr lang="en-US" sz="1600" dirty="0"/>
          </a:p>
        </p:txBody>
      </p:sp>
      <p:pic>
        <p:nvPicPr>
          <p:cNvPr id="7" name="Picture 3" descr="U:\Color_DSHS_Ban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5409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vgillespie648\AppData\Local\Microsoft\Windows\Temporary Internet Files\Content.IE5\ANWQW35Y\MC90018963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1" y="2438400"/>
            <a:ext cx="3352799" cy="2690698"/>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577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792"/>
            <a:ext cx="8991600" cy="1143000"/>
          </a:xfrm>
        </p:spPr>
        <p:txBody>
          <a:bodyPr>
            <a:normAutofit fontScale="90000"/>
          </a:bodyPr>
          <a:lstStyle/>
          <a:p>
            <a:r>
              <a:rPr lang="en-US" dirty="0">
                <a:latin typeface="Comic Sans MS" panose="030F0702030302020204" pitchFamily="66" charset="0"/>
              </a:rPr>
              <a:t>Public Reporting of Adverse Events</a:t>
            </a:r>
          </a:p>
        </p:txBody>
      </p:sp>
      <p:sp>
        <p:nvSpPr>
          <p:cNvPr id="3" name="Slide Number Placeholder 2"/>
          <p:cNvSpPr>
            <a:spLocks noGrp="1"/>
          </p:cNvSpPr>
          <p:nvPr>
            <p:ph type="sldNum" sz="quarter" idx="12"/>
          </p:nvPr>
        </p:nvSpPr>
        <p:spPr/>
        <p:txBody>
          <a:bodyPr/>
          <a:lstStyle/>
          <a:p>
            <a:fld id="{1A280C3B-7331-4332-B612-1B44D65940C0}" type="slidenum">
              <a:rPr lang="en-US" smtClean="0"/>
              <a:t>10</a:t>
            </a:fld>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3999"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5-Point Star 7"/>
          <p:cNvSpPr/>
          <p:nvPr/>
        </p:nvSpPr>
        <p:spPr>
          <a:xfrm>
            <a:off x="4038600" y="4724400"/>
            <a:ext cx="838200" cy="762000"/>
          </a:xfrm>
          <a:prstGeom prst="star5">
            <a:avLst/>
          </a:prstGeom>
          <a:solidFill>
            <a:srgbClr val="99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33999" y="6427113"/>
            <a:ext cx="3810000" cy="430887"/>
          </a:xfrm>
          <a:prstGeom prst="rect">
            <a:avLst/>
          </a:prstGeom>
          <a:noFill/>
        </p:spPr>
        <p:txBody>
          <a:bodyPr wrap="square" rtlCol="0">
            <a:spAutoFit/>
          </a:bodyPr>
          <a:lstStyle/>
          <a:p>
            <a:r>
              <a:rPr lang="en-US" sz="1100" dirty="0"/>
              <a:t>2014 Guide to State Adverse Event Reporting Systems</a:t>
            </a:r>
          </a:p>
          <a:p>
            <a:r>
              <a:rPr lang="en-US" sz="1100" dirty="0"/>
              <a:t>National Academy for State Health Policy</a:t>
            </a:r>
          </a:p>
        </p:txBody>
      </p:sp>
    </p:spTree>
    <p:extLst>
      <p:ext uri="{BB962C8B-B14F-4D97-AF65-F5344CB8AC3E}">
        <p14:creationId xmlns:p14="http://schemas.microsoft.com/office/powerpoint/2010/main" val="3686237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4000" dirty="0">
                <a:latin typeface="Comic Sans MS" panose="030F0702030302020204" pitchFamily="66" charset="0"/>
              </a:rPr>
              <a:t>PAE Reporting in Texas</a:t>
            </a:r>
          </a:p>
        </p:txBody>
      </p:sp>
      <p:sp>
        <p:nvSpPr>
          <p:cNvPr id="3" name="Content Placeholder 2"/>
          <p:cNvSpPr>
            <a:spLocks noGrp="1"/>
          </p:cNvSpPr>
          <p:nvPr>
            <p:ph idx="1"/>
          </p:nvPr>
        </p:nvSpPr>
        <p:spPr>
          <a:xfrm>
            <a:off x="484577" y="1024969"/>
            <a:ext cx="7467600" cy="4525963"/>
          </a:xfrm>
        </p:spPr>
        <p:txBody>
          <a:bodyPr>
            <a:normAutofit/>
          </a:bodyPr>
          <a:lstStyle/>
          <a:p>
            <a:r>
              <a:rPr lang="en-US" sz="2400" dirty="0">
                <a:latin typeface="Comic Sans MS" panose="030F0702030302020204" pitchFamily="66" charset="0"/>
              </a:rPr>
              <a:t>80</a:t>
            </a:r>
            <a:r>
              <a:rPr lang="en-US" sz="2400" baseline="30000" dirty="0">
                <a:latin typeface="Comic Sans MS" panose="030F0702030302020204" pitchFamily="66" charset="0"/>
              </a:rPr>
              <a:t>th</a:t>
            </a:r>
            <a:r>
              <a:rPr lang="en-US" sz="2400" dirty="0">
                <a:latin typeface="Comic Sans MS" panose="030F0702030302020204" pitchFamily="66" charset="0"/>
              </a:rPr>
              <a:t> Legislative Session </a:t>
            </a:r>
            <a:r>
              <a:rPr lang="en-US" sz="2400" b="1" dirty="0">
                <a:latin typeface="Comic Sans MS" panose="030F0702030302020204" pitchFamily="66" charset="0"/>
              </a:rPr>
              <a:t>2007</a:t>
            </a:r>
            <a:r>
              <a:rPr lang="en-US" sz="2400" dirty="0">
                <a:latin typeface="Comic Sans MS" panose="030F0702030302020204" pitchFamily="66" charset="0"/>
              </a:rPr>
              <a:t> (SB 288) </a:t>
            </a:r>
          </a:p>
          <a:p>
            <a:pPr lvl="1"/>
            <a:r>
              <a:rPr lang="en-US" sz="2400" dirty="0">
                <a:latin typeface="Comic Sans MS" panose="030F0702030302020204" pitchFamily="66" charset="0"/>
              </a:rPr>
              <a:t>Chapter 98 Health and Safety Code </a:t>
            </a:r>
          </a:p>
          <a:p>
            <a:pPr lvl="1"/>
            <a:r>
              <a:rPr lang="en-US" sz="2400" dirty="0">
                <a:latin typeface="Comic Sans MS" panose="030F0702030302020204" pitchFamily="66" charset="0"/>
              </a:rPr>
              <a:t>HAI Reporting, Advisory Panel </a:t>
            </a:r>
          </a:p>
          <a:p>
            <a:r>
              <a:rPr lang="en-US" sz="2400" dirty="0">
                <a:latin typeface="Comic Sans MS" panose="030F0702030302020204" pitchFamily="66" charset="0"/>
              </a:rPr>
              <a:t>81</a:t>
            </a:r>
            <a:r>
              <a:rPr lang="en-US" sz="2400" baseline="30000" dirty="0">
                <a:latin typeface="Comic Sans MS" panose="030F0702030302020204" pitchFamily="66" charset="0"/>
              </a:rPr>
              <a:t>st</a:t>
            </a:r>
            <a:r>
              <a:rPr lang="en-US" sz="2400" dirty="0">
                <a:latin typeface="Comic Sans MS" panose="030F0702030302020204" pitchFamily="66" charset="0"/>
              </a:rPr>
              <a:t> Legislative Session </a:t>
            </a:r>
            <a:r>
              <a:rPr lang="en-US" sz="2400" b="1" dirty="0">
                <a:latin typeface="Comic Sans MS" panose="030F0702030302020204" pitchFamily="66" charset="0"/>
              </a:rPr>
              <a:t>2009</a:t>
            </a:r>
            <a:r>
              <a:rPr lang="en-US" sz="2400" dirty="0">
                <a:latin typeface="Comic Sans MS" panose="030F0702030302020204" pitchFamily="66" charset="0"/>
              </a:rPr>
              <a:t> (SB 203) </a:t>
            </a:r>
          </a:p>
          <a:p>
            <a:pPr lvl="1"/>
            <a:r>
              <a:rPr lang="en-US" sz="2400" dirty="0">
                <a:latin typeface="Comic Sans MS" panose="030F0702030302020204" pitchFamily="66" charset="0"/>
              </a:rPr>
              <a:t>PAE added and required:</a:t>
            </a:r>
          </a:p>
        </p:txBody>
      </p:sp>
      <p:sp>
        <p:nvSpPr>
          <p:cNvPr id="6" name="Slide Number Placeholder 5"/>
          <p:cNvSpPr>
            <a:spLocks noGrp="1"/>
          </p:cNvSpPr>
          <p:nvPr>
            <p:ph type="sldNum" sz="quarter" idx="12"/>
          </p:nvPr>
        </p:nvSpPr>
        <p:spPr/>
        <p:txBody>
          <a:bodyPr/>
          <a:lstStyle/>
          <a:p>
            <a:fld id="{1A280C3B-7331-4332-B612-1B44D65940C0}" type="slidenum">
              <a:rPr lang="en-US" sz="1600" smtClean="0"/>
              <a:t>11</a:t>
            </a:fld>
            <a:endParaRPr lang="en-US" sz="1600" dirty="0"/>
          </a:p>
        </p:txBody>
      </p:sp>
      <p:pic>
        <p:nvPicPr>
          <p:cNvPr id="5" name="Picture 6" descr="C:\Users\vgillespie648\AppData\Local\Microsoft\Windows\Temporary Internet Files\Content.IE5\PV3LPYP5\MP90034177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657175"/>
            <a:ext cx="2819400" cy="20111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2435757" y="4536668"/>
            <a:ext cx="764643" cy="400110"/>
          </a:xfrm>
          <a:prstGeom prst="rect">
            <a:avLst/>
          </a:prstGeom>
        </p:spPr>
        <p:txBody>
          <a:bodyPr wrap="square">
            <a:spAutoFit/>
          </a:bodyPr>
          <a:lstStyle/>
          <a:p>
            <a:r>
              <a:rPr lang="en-US" sz="2000" b="1" dirty="0">
                <a:latin typeface="Comic Sans MS" panose="030F0702030302020204" pitchFamily="66" charset="0"/>
              </a:rPr>
              <a:t>AND</a:t>
            </a:r>
          </a:p>
        </p:txBody>
      </p:sp>
      <p:sp>
        <p:nvSpPr>
          <p:cNvPr id="7" name="Rectangle 6"/>
          <p:cNvSpPr/>
          <p:nvPr/>
        </p:nvSpPr>
        <p:spPr>
          <a:xfrm>
            <a:off x="-45774" y="4936778"/>
            <a:ext cx="5670308" cy="1569660"/>
          </a:xfrm>
          <a:prstGeom prst="rect">
            <a:avLst/>
          </a:prstGeom>
        </p:spPr>
        <p:txBody>
          <a:bodyPr wrap="square">
            <a:spAutoFit/>
          </a:bodyPr>
          <a:lstStyle/>
          <a:p>
            <a:pPr lvl="1" algn="ctr"/>
            <a:r>
              <a:rPr lang="en-US" sz="2400" dirty="0">
                <a:latin typeface="Comic Sans MS" panose="030F0702030302020204" pitchFamily="66" charset="0"/>
              </a:rPr>
              <a:t>*DSHS to make this data </a:t>
            </a:r>
          </a:p>
          <a:p>
            <a:pPr lvl="1" algn="ctr"/>
            <a:r>
              <a:rPr lang="en-US" sz="2400" dirty="0">
                <a:latin typeface="Comic Sans MS" panose="030F0702030302020204" pitchFamily="66" charset="0"/>
              </a:rPr>
              <a:t>available to the public </a:t>
            </a:r>
          </a:p>
          <a:p>
            <a:pPr lvl="1" algn="ctr"/>
            <a:r>
              <a:rPr lang="en-US" sz="2400" dirty="0">
                <a:latin typeface="Comic Sans MS" panose="030F0702030302020204" pitchFamily="66" charset="0"/>
              </a:rPr>
              <a:t>by facility, by type, and by number.</a:t>
            </a:r>
          </a:p>
          <a:p>
            <a:pPr lvl="1"/>
            <a:endParaRPr lang="en-US" sz="2400" dirty="0">
              <a:latin typeface="Comic Sans MS" panose="030F0702030302020204" pitchFamily="66" charset="0"/>
            </a:endParaRPr>
          </a:p>
        </p:txBody>
      </p:sp>
      <p:sp>
        <p:nvSpPr>
          <p:cNvPr id="8" name="TextBox 7"/>
          <p:cNvSpPr txBox="1"/>
          <p:nvPr/>
        </p:nvSpPr>
        <p:spPr>
          <a:xfrm>
            <a:off x="120892" y="3336340"/>
            <a:ext cx="5380518" cy="1200329"/>
          </a:xfrm>
          <a:prstGeom prst="rect">
            <a:avLst/>
          </a:prstGeom>
          <a:noFill/>
        </p:spPr>
        <p:txBody>
          <a:bodyPr wrap="square" rtlCol="0">
            <a:spAutoFit/>
          </a:bodyPr>
          <a:lstStyle/>
          <a:p>
            <a:pPr lvl="1" algn="ctr"/>
            <a:r>
              <a:rPr lang="en-US" sz="2400" dirty="0">
                <a:latin typeface="Comic Sans MS" panose="030F0702030302020204" pitchFamily="66" charset="0"/>
              </a:rPr>
              <a:t>*Healthcare facilities to report certain preventable adverse events to the DSHS,</a:t>
            </a:r>
          </a:p>
        </p:txBody>
      </p:sp>
    </p:spTree>
    <p:extLst>
      <p:ext uri="{BB962C8B-B14F-4D97-AF65-F5344CB8AC3E}">
        <p14:creationId xmlns:p14="http://schemas.microsoft.com/office/powerpoint/2010/main" val="922080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lstStyle/>
          <a:p>
            <a:r>
              <a:rPr lang="en-US" sz="4000" dirty="0">
                <a:latin typeface="Comic Sans MS" panose="030F0702030302020204" pitchFamily="66" charset="0"/>
              </a:rPr>
              <a:t>Who Must Report?</a:t>
            </a:r>
          </a:p>
        </p:txBody>
      </p:sp>
      <p:sp>
        <p:nvSpPr>
          <p:cNvPr id="3" name="Content Placeholder 2"/>
          <p:cNvSpPr>
            <a:spLocks noGrp="1"/>
          </p:cNvSpPr>
          <p:nvPr>
            <p:ph idx="1"/>
          </p:nvPr>
        </p:nvSpPr>
        <p:spPr>
          <a:xfrm>
            <a:off x="457200" y="685800"/>
            <a:ext cx="7467600" cy="4525963"/>
          </a:xfrm>
        </p:spPr>
        <p:txBody>
          <a:bodyPr>
            <a:noAutofit/>
          </a:bodyPr>
          <a:lstStyle/>
          <a:p>
            <a:endParaRPr lang="en-US" sz="3000" dirty="0"/>
          </a:p>
          <a:p>
            <a:r>
              <a:rPr lang="en-US" sz="2400" u="sng" dirty="0">
                <a:latin typeface="Comic Sans MS" panose="030F0702030302020204" pitchFamily="66" charset="0"/>
              </a:rPr>
              <a:t>General Hospitals </a:t>
            </a:r>
            <a:r>
              <a:rPr lang="en-US" sz="2400" dirty="0">
                <a:latin typeface="Comic Sans MS" panose="030F0702030302020204" pitchFamily="66" charset="0"/>
              </a:rPr>
              <a:t>licensed under Chapter 241 or a hospital that provides surgeries or obstetrical services and is maintained or operated by this State.</a:t>
            </a:r>
          </a:p>
          <a:p>
            <a:pPr lvl="1"/>
            <a:r>
              <a:rPr lang="en-US" sz="1800" dirty="0">
                <a:latin typeface="Comic Sans MS" panose="030F0702030302020204" pitchFamily="66" charset="0"/>
              </a:rPr>
              <a:t>All General Hospitals provide OB and/or Surgery.</a:t>
            </a:r>
          </a:p>
          <a:p>
            <a:pPr lvl="1"/>
            <a:r>
              <a:rPr lang="en-US" sz="1800" dirty="0">
                <a:latin typeface="Comic Sans MS" panose="030F0702030302020204" pitchFamily="66" charset="0"/>
              </a:rPr>
              <a:t>Comprehensive Medical Rehabilitation Hospitals do not have to report.</a:t>
            </a:r>
          </a:p>
          <a:p>
            <a:pPr lvl="1"/>
            <a:r>
              <a:rPr lang="en-US" sz="1800" dirty="0">
                <a:latin typeface="Comic Sans MS" panose="030F0702030302020204" pitchFamily="66" charset="0"/>
              </a:rPr>
              <a:t>LTAC’s must report if they are licensed as a General Hospital (provide OB and/or Surgery).</a:t>
            </a:r>
          </a:p>
          <a:p>
            <a:pPr lvl="1"/>
            <a:r>
              <a:rPr lang="en-US" sz="1800" dirty="0">
                <a:latin typeface="Comic Sans MS" panose="030F0702030302020204" pitchFamily="66" charset="0"/>
              </a:rPr>
              <a:t>It does not include a LTAC licensed as a Special Hospital</a:t>
            </a:r>
            <a:r>
              <a:rPr lang="en-US" sz="2000" dirty="0">
                <a:latin typeface="Comic Sans MS" panose="030F0702030302020204" pitchFamily="66" charset="0"/>
              </a:rPr>
              <a:t>.</a:t>
            </a:r>
            <a:endParaRPr lang="en-US" sz="2400" dirty="0">
              <a:latin typeface="Comic Sans MS" panose="030F0702030302020204" pitchFamily="66" charset="0"/>
            </a:endParaRPr>
          </a:p>
          <a:p>
            <a:r>
              <a:rPr lang="en-US" sz="2400" u="sng" dirty="0">
                <a:latin typeface="Comic Sans MS" panose="030F0702030302020204" pitchFamily="66" charset="0"/>
              </a:rPr>
              <a:t>Ambulatory Surgery Centers </a:t>
            </a:r>
            <a:r>
              <a:rPr lang="en-US" sz="2400" dirty="0">
                <a:latin typeface="Comic Sans MS" panose="030F0702030302020204" pitchFamily="66" charset="0"/>
              </a:rPr>
              <a:t>licensed under Chapter 243.</a:t>
            </a:r>
          </a:p>
          <a:p>
            <a:endParaRPr lang="en-US" sz="3000" dirty="0">
              <a:latin typeface="Comic Sans MS" panose="030F0702030302020204" pitchFamily="66" charset="0"/>
            </a:endParaRPr>
          </a:p>
        </p:txBody>
      </p:sp>
      <p:sp>
        <p:nvSpPr>
          <p:cNvPr id="7" name="Slide Number Placeholder 6"/>
          <p:cNvSpPr>
            <a:spLocks noGrp="1"/>
          </p:cNvSpPr>
          <p:nvPr>
            <p:ph type="sldNum" sz="quarter" idx="12"/>
          </p:nvPr>
        </p:nvSpPr>
        <p:spPr/>
        <p:txBody>
          <a:bodyPr/>
          <a:lstStyle/>
          <a:p>
            <a:fld id="{1A280C3B-7331-4332-B612-1B44D65940C0}" type="slidenum">
              <a:rPr lang="en-US" sz="1600" smtClean="0"/>
              <a:t>12</a:t>
            </a:fld>
            <a:endParaRPr lang="en-US" sz="1600" dirty="0"/>
          </a:p>
        </p:txBody>
      </p:sp>
      <p:pic>
        <p:nvPicPr>
          <p:cNvPr id="5" name="Picture 2" descr="C:\Users\vgillespie648\AppData\Local\Microsoft\Windows\Temporary Internet Files\Content.IE5\9RIFIJE3\MP90028934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5189517"/>
            <a:ext cx="2362200" cy="1397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49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000" dirty="0">
                <a:latin typeface="Comic Sans MS" panose="030F0702030302020204" pitchFamily="66" charset="0"/>
              </a:rPr>
              <a:t>What is Reported?</a:t>
            </a:r>
          </a:p>
        </p:txBody>
      </p:sp>
      <p:sp>
        <p:nvSpPr>
          <p:cNvPr id="3" name="Content Placeholder 2"/>
          <p:cNvSpPr>
            <a:spLocks noGrp="1"/>
          </p:cNvSpPr>
          <p:nvPr>
            <p:ph idx="1"/>
          </p:nvPr>
        </p:nvSpPr>
        <p:spPr>
          <a:xfrm>
            <a:off x="457200" y="1219200"/>
            <a:ext cx="8229600" cy="5486400"/>
          </a:xfrm>
        </p:spPr>
        <p:txBody>
          <a:bodyPr>
            <a:noAutofit/>
          </a:bodyPr>
          <a:lstStyle/>
          <a:p>
            <a:r>
              <a:rPr lang="en-US" sz="2800" dirty="0">
                <a:latin typeface="Comic Sans MS" panose="030F0702030302020204" pitchFamily="66" charset="0"/>
              </a:rPr>
              <a:t>Only ACTUAL events are reported:   </a:t>
            </a:r>
          </a:p>
          <a:p>
            <a:pPr lvl="1"/>
            <a:r>
              <a:rPr lang="en-US" sz="2400" dirty="0">
                <a:latin typeface="Comic Sans MS" panose="030F0702030302020204" pitchFamily="66" charset="0"/>
              </a:rPr>
              <a:t>Category of Event</a:t>
            </a:r>
          </a:p>
          <a:p>
            <a:pPr lvl="1"/>
            <a:r>
              <a:rPr lang="en-US" sz="2400" dirty="0">
                <a:latin typeface="Comic Sans MS" panose="030F0702030302020204" pitchFamily="66" charset="0"/>
              </a:rPr>
              <a:t>Type of Event</a:t>
            </a:r>
          </a:p>
          <a:p>
            <a:pPr lvl="1"/>
            <a:r>
              <a:rPr lang="en-US" sz="2400" dirty="0">
                <a:latin typeface="Comic Sans MS" panose="030F0702030302020204" pitchFamily="66" charset="0"/>
              </a:rPr>
              <a:t>Date of Event</a:t>
            </a:r>
          </a:p>
          <a:p>
            <a:pPr lvl="1"/>
            <a:r>
              <a:rPr lang="en-US" sz="2400" dirty="0">
                <a:latin typeface="Comic Sans MS" panose="030F0702030302020204" pitchFamily="66" charset="0"/>
              </a:rPr>
              <a:t>MR/Patient ID#, </a:t>
            </a:r>
          </a:p>
          <a:p>
            <a:pPr lvl="1"/>
            <a:r>
              <a:rPr lang="en-US" sz="2400" dirty="0">
                <a:latin typeface="Comic Sans MS" panose="030F0702030302020204" pitchFamily="66" charset="0"/>
              </a:rPr>
              <a:t>Level of Harm</a:t>
            </a:r>
          </a:p>
          <a:p>
            <a:pPr lvl="1"/>
            <a:endParaRPr lang="en-US" sz="2400" dirty="0">
              <a:latin typeface="Comic Sans MS" panose="030F0702030302020204" pitchFamily="66" charset="0"/>
            </a:endParaRPr>
          </a:p>
          <a:p>
            <a:r>
              <a:rPr lang="en-US" sz="2800" dirty="0">
                <a:latin typeface="Comic Sans MS" panose="030F0702030302020204" pitchFamily="66" charset="0"/>
              </a:rPr>
              <a:t>Details of the event and root cause analysis are NOT required—but may be submitted.</a:t>
            </a:r>
          </a:p>
          <a:p>
            <a:pPr lvl="1"/>
            <a:endParaRPr lang="en-US" sz="2400" dirty="0">
              <a:latin typeface="Comic Sans MS" panose="030F0702030302020204" pitchFamily="66" charset="0"/>
            </a:endParaRPr>
          </a:p>
        </p:txBody>
      </p:sp>
      <p:sp>
        <p:nvSpPr>
          <p:cNvPr id="6" name="Slide Number Placeholder 5"/>
          <p:cNvSpPr>
            <a:spLocks noGrp="1"/>
          </p:cNvSpPr>
          <p:nvPr>
            <p:ph type="sldNum" sz="quarter" idx="12"/>
          </p:nvPr>
        </p:nvSpPr>
        <p:spPr/>
        <p:txBody>
          <a:bodyPr/>
          <a:lstStyle/>
          <a:p>
            <a:fld id="{1A280C3B-7331-4332-B612-1B44D65940C0}" type="slidenum">
              <a:rPr lang="en-US" sz="1600" smtClean="0"/>
              <a:t>13</a:t>
            </a:fld>
            <a:endParaRPr lang="en-US" sz="1600" dirty="0"/>
          </a:p>
        </p:txBody>
      </p:sp>
    </p:spTree>
    <p:extLst>
      <p:ext uri="{BB962C8B-B14F-4D97-AF65-F5344CB8AC3E}">
        <p14:creationId xmlns:p14="http://schemas.microsoft.com/office/powerpoint/2010/main" val="1304844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1A280C3B-7331-4332-B612-1B44D65940C0}" type="slidenum">
              <a:rPr lang="en-US" smtClean="0"/>
              <a:t>14</a:t>
            </a:fld>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0"/>
            <a:ext cx="9296400" cy="716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8334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latin typeface="Comic Sans MS" panose="030F0702030302020204" pitchFamily="66" charset="0"/>
              </a:rPr>
              <a:t>First Tier PAE Reporting </a:t>
            </a:r>
            <a:br>
              <a:rPr lang="en-US" sz="4000" dirty="0">
                <a:latin typeface="Comic Sans MS" panose="030F0702030302020204" pitchFamily="66" charset="0"/>
              </a:rPr>
            </a:br>
            <a:r>
              <a:rPr lang="en-US" sz="4000" dirty="0">
                <a:latin typeface="Comic Sans MS" panose="030F0702030302020204" pitchFamily="66" charset="0"/>
              </a:rPr>
              <a:t>January 1, 2015 </a:t>
            </a:r>
            <a:endParaRPr lang="en-US" sz="4000" dirty="0"/>
          </a:p>
        </p:txBody>
      </p:sp>
      <p:sp>
        <p:nvSpPr>
          <p:cNvPr id="3" name="Content Placeholder 2"/>
          <p:cNvSpPr>
            <a:spLocks noGrp="1"/>
          </p:cNvSpPr>
          <p:nvPr>
            <p:ph sz="half" idx="1"/>
          </p:nvPr>
        </p:nvSpPr>
        <p:spPr>
          <a:xfrm>
            <a:off x="457200" y="1600200"/>
            <a:ext cx="4191000" cy="4724400"/>
          </a:xfrm>
          <a:solidFill>
            <a:srgbClr val="92D050"/>
          </a:solidFill>
          <a:ln>
            <a:solidFill>
              <a:schemeClr val="tx1"/>
            </a:solidFill>
          </a:ln>
        </p:spPr>
        <p:txBody>
          <a:bodyPr>
            <a:normAutofit/>
          </a:bodyPr>
          <a:lstStyle/>
          <a:p>
            <a:pPr marL="0" lvl="0" indent="0" algn="ctr">
              <a:lnSpc>
                <a:spcPct val="115000"/>
              </a:lnSpc>
              <a:spcBef>
                <a:spcPts val="0"/>
              </a:spcBef>
              <a:buClrTx/>
              <a:buSzTx/>
              <a:buNone/>
            </a:pPr>
            <a:r>
              <a:rPr lang="en-US" sz="2400" u="sng" dirty="0">
                <a:solidFill>
                  <a:srgbClr val="000000"/>
                </a:solidFill>
                <a:latin typeface="Comic Sans MS"/>
                <a:ea typeface="Calibri"/>
                <a:cs typeface="Times New Roman"/>
              </a:rPr>
              <a:t>SURGICAL OR INVASIVE PROCEDURE EVENTS</a:t>
            </a:r>
          </a:p>
          <a:p>
            <a:pPr marL="342900" lvl="0" indent="-342900">
              <a:lnSpc>
                <a:spcPct val="115000"/>
              </a:lnSpc>
              <a:spcBef>
                <a:spcPts val="0"/>
              </a:spcBef>
              <a:buClrTx/>
              <a:buSzTx/>
              <a:buFont typeface="+mj-lt"/>
              <a:buAutoNum type="arabicPeriod"/>
            </a:pPr>
            <a:r>
              <a:rPr lang="en-US" sz="2200" dirty="0">
                <a:solidFill>
                  <a:srgbClr val="000000"/>
                </a:solidFill>
                <a:latin typeface="Comic Sans MS"/>
                <a:ea typeface="Calibri"/>
                <a:cs typeface="Times New Roman"/>
              </a:rPr>
              <a:t>Surgeries or invasive procedures involving a surgery on the wrong site, wrong patient, wrong procedure.</a:t>
            </a:r>
            <a:endParaRPr lang="en-US" sz="2200" dirty="0">
              <a:solidFill>
                <a:srgbClr val="000000"/>
              </a:solidFill>
              <a:latin typeface="Calibri"/>
              <a:ea typeface="Calibri"/>
              <a:cs typeface="Times New Roman"/>
            </a:endParaRPr>
          </a:p>
          <a:p>
            <a:pPr marL="342900" lvl="0" indent="-342900">
              <a:lnSpc>
                <a:spcPct val="115000"/>
              </a:lnSpc>
              <a:spcBef>
                <a:spcPts val="0"/>
              </a:spcBef>
              <a:buClrTx/>
              <a:buSzTx/>
              <a:buFont typeface="+mj-lt"/>
              <a:buAutoNum type="arabicPeriod"/>
            </a:pPr>
            <a:r>
              <a:rPr lang="en-US" sz="2200" dirty="0">
                <a:solidFill>
                  <a:srgbClr val="000000"/>
                </a:solidFill>
                <a:latin typeface="Comic Sans MS"/>
                <a:ea typeface="Calibri"/>
                <a:cs typeface="Times New Roman"/>
              </a:rPr>
              <a:t>Foreign object retained after surgery.</a:t>
            </a:r>
            <a:endParaRPr lang="en-US" sz="2200" dirty="0">
              <a:solidFill>
                <a:srgbClr val="000000"/>
              </a:solidFill>
              <a:latin typeface="Calibri"/>
              <a:ea typeface="Calibri"/>
              <a:cs typeface="Times New Roman"/>
            </a:endParaRPr>
          </a:p>
          <a:p>
            <a:pPr marL="342900" lvl="0" indent="-342900">
              <a:lnSpc>
                <a:spcPct val="115000"/>
              </a:lnSpc>
              <a:spcBef>
                <a:spcPts val="0"/>
              </a:spcBef>
              <a:buClrTx/>
              <a:buSzTx/>
              <a:buFont typeface="+mj-lt"/>
              <a:buAutoNum type="arabicPeriod"/>
            </a:pPr>
            <a:r>
              <a:rPr lang="en-US" sz="2200" dirty="0">
                <a:solidFill>
                  <a:srgbClr val="000000"/>
                </a:solidFill>
                <a:latin typeface="Comic Sans MS"/>
                <a:ea typeface="Calibri"/>
                <a:cs typeface="Times New Roman"/>
              </a:rPr>
              <a:t>Post-operative death of an ASA Class 1 Patient.</a:t>
            </a:r>
          </a:p>
        </p:txBody>
      </p:sp>
      <p:sp>
        <p:nvSpPr>
          <p:cNvPr id="4" name="Content Placeholder 3"/>
          <p:cNvSpPr>
            <a:spLocks noGrp="1"/>
          </p:cNvSpPr>
          <p:nvPr>
            <p:ph sz="half" idx="2"/>
          </p:nvPr>
        </p:nvSpPr>
        <p:spPr>
          <a:xfrm>
            <a:off x="4800600" y="1600200"/>
            <a:ext cx="4038600" cy="4724400"/>
          </a:xfrm>
          <a:solidFill>
            <a:srgbClr val="FFC000"/>
          </a:solidFill>
          <a:ln>
            <a:solidFill>
              <a:schemeClr val="tx1"/>
            </a:solidFill>
          </a:ln>
        </p:spPr>
        <p:txBody>
          <a:bodyPr>
            <a:normAutofit/>
          </a:bodyPr>
          <a:lstStyle/>
          <a:p>
            <a:pPr marL="36576" lvl="0" indent="0" algn="ctr" fontAlgn="auto">
              <a:lnSpc>
                <a:spcPct val="115000"/>
              </a:lnSpc>
              <a:spcBef>
                <a:spcPts val="0"/>
              </a:spcBef>
              <a:spcAft>
                <a:spcPts val="0"/>
              </a:spcAft>
              <a:buClrTx/>
              <a:buNone/>
            </a:pPr>
            <a:r>
              <a:rPr lang="en-US" sz="2400" u="sng" dirty="0">
                <a:latin typeface="Comic Sans MS"/>
                <a:ea typeface="Calibri"/>
                <a:cs typeface="Times New Roman"/>
              </a:rPr>
              <a:t>PATIENT PROTECTION EVENTS</a:t>
            </a:r>
            <a:endParaRPr lang="en-US" sz="2400" u="sng" kern="1200" dirty="0">
              <a:latin typeface="Comic Sans MS"/>
              <a:ea typeface="Calibri"/>
              <a:cs typeface="Times New Roman"/>
            </a:endParaRPr>
          </a:p>
          <a:p>
            <a:pPr marL="493776" lvl="0" indent="-457200" fontAlgn="auto">
              <a:lnSpc>
                <a:spcPct val="115000"/>
              </a:lnSpc>
              <a:spcBef>
                <a:spcPts val="0"/>
              </a:spcBef>
              <a:spcAft>
                <a:spcPts val="0"/>
              </a:spcAft>
              <a:buClrTx/>
              <a:buFont typeface="+mj-lt"/>
              <a:buAutoNum type="arabicPeriod"/>
            </a:pPr>
            <a:r>
              <a:rPr lang="en-US" sz="2200" kern="1200" dirty="0">
                <a:latin typeface="Comic Sans MS"/>
                <a:ea typeface="Calibri"/>
                <a:cs typeface="Times New Roman"/>
              </a:rPr>
              <a:t>Discharge or release of a patient of any age, who is unable to make decisions, to someone other than an authorized person.</a:t>
            </a:r>
            <a:endParaRPr lang="en-US" sz="2200" kern="1200" dirty="0">
              <a:ea typeface="Calibri"/>
              <a:cs typeface="Times New Roman"/>
            </a:endParaRPr>
          </a:p>
          <a:p>
            <a:endParaRPr lang="en-US" dirty="0">
              <a:solidFill>
                <a:schemeClr val="bg2"/>
              </a:solidFill>
            </a:endParaRPr>
          </a:p>
        </p:txBody>
      </p:sp>
      <p:sp>
        <p:nvSpPr>
          <p:cNvPr id="7" name="Slide Number Placeholder 6"/>
          <p:cNvSpPr>
            <a:spLocks noGrp="1"/>
          </p:cNvSpPr>
          <p:nvPr>
            <p:ph type="sldNum" sz="quarter" idx="12"/>
          </p:nvPr>
        </p:nvSpPr>
        <p:spPr/>
        <p:txBody>
          <a:bodyPr/>
          <a:lstStyle/>
          <a:p>
            <a:fld id="{1A280C3B-7331-4332-B612-1B44D65940C0}" type="slidenum">
              <a:rPr lang="en-US" sz="1600" smtClean="0"/>
              <a:t>15</a:t>
            </a:fld>
            <a:endParaRPr lang="en-US" sz="1600" dirty="0"/>
          </a:p>
        </p:txBody>
      </p:sp>
    </p:spTree>
    <p:extLst>
      <p:ext uri="{BB962C8B-B14F-4D97-AF65-F5344CB8AC3E}">
        <p14:creationId xmlns:p14="http://schemas.microsoft.com/office/powerpoint/2010/main" val="726412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latin typeface="Comic Sans MS" panose="030F0702030302020204" pitchFamily="66" charset="0"/>
              </a:rPr>
              <a:t>First Tier PAE Reporting </a:t>
            </a:r>
            <a:br>
              <a:rPr lang="en-US" sz="4000" dirty="0">
                <a:latin typeface="Comic Sans MS" panose="030F0702030302020204" pitchFamily="66" charset="0"/>
              </a:rPr>
            </a:br>
            <a:r>
              <a:rPr lang="en-US" sz="4000" dirty="0">
                <a:latin typeface="Comic Sans MS" panose="030F0702030302020204" pitchFamily="66" charset="0"/>
              </a:rPr>
              <a:t>January 1, 2015 </a:t>
            </a:r>
            <a:endParaRPr lang="en-US" sz="4000" dirty="0"/>
          </a:p>
        </p:txBody>
      </p:sp>
      <p:sp>
        <p:nvSpPr>
          <p:cNvPr id="3" name="Content Placeholder 2"/>
          <p:cNvSpPr>
            <a:spLocks noGrp="1"/>
          </p:cNvSpPr>
          <p:nvPr>
            <p:ph sz="half" idx="1"/>
          </p:nvPr>
        </p:nvSpPr>
        <p:spPr>
          <a:xfrm>
            <a:off x="457200" y="1600200"/>
            <a:ext cx="4038600" cy="4800600"/>
          </a:xfrm>
          <a:solidFill>
            <a:srgbClr val="00B0F0"/>
          </a:solidFill>
          <a:ln>
            <a:solidFill>
              <a:schemeClr val="tx1"/>
            </a:solidFill>
          </a:ln>
        </p:spPr>
        <p:txBody>
          <a:bodyPr>
            <a:normAutofit/>
          </a:bodyPr>
          <a:lstStyle/>
          <a:p>
            <a:pPr marL="0" lvl="0" indent="0" algn="ctr">
              <a:lnSpc>
                <a:spcPct val="115000"/>
              </a:lnSpc>
              <a:spcBef>
                <a:spcPts val="0"/>
              </a:spcBef>
              <a:buClrTx/>
              <a:buSzTx/>
              <a:buNone/>
            </a:pPr>
            <a:r>
              <a:rPr lang="en-US" sz="2400" u="sng" dirty="0">
                <a:latin typeface="Comic Sans MS"/>
                <a:ea typeface="Calibri"/>
                <a:cs typeface="Times New Roman"/>
              </a:rPr>
              <a:t>ENVIRONMENTAL EVENTS</a:t>
            </a:r>
          </a:p>
          <a:p>
            <a:pPr marL="342900" lvl="0" indent="-342900">
              <a:lnSpc>
                <a:spcPct val="115000"/>
              </a:lnSpc>
              <a:spcBef>
                <a:spcPts val="0"/>
              </a:spcBef>
              <a:buClrTx/>
              <a:buSzTx/>
              <a:buFont typeface="+mj-lt"/>
              <a:buAutoNum type="arabicPeriod"/>
            </a:pPr>
            <a:r>
              <a:rPr lang="en-US" sz="1800" dirty="0">
                <a:latin typeface="Comic Sans MS"/>
                <a:ea typeface="Calibri"/>
                <a:cs typeface="Times New Roman"/>
              </a:rPr>
              <a:t>Any incident in which systems designated for oxygen or other gas to be delivered to a patient contains no gas, wrong gas, or are contaminated by toxic substances.</a:t>
            </a:r>
          </a:p>
          <a:p>
            <a:pPr marL="342900" lvl="0" indent="-342900">
              <a:lnSpc>
                <a:spcPct val="115000"/>
              </a:lnSpc>
              <a:spcBef>
                <a:spcPts val="0"/>
              </a:spcBef>
              <a:buClrTx/>
              <a:buSzTx/>
              <a:buFont typeface="+mj-lt"/>
              <a:buAutoNum type="arabicPeriod"/>
            </a:pPr>
            <a:endParaRPr lang="en-US" sz="1800" dirty="0">
              <a:latin typeface="Calibri"/>
              <a:ea typeface="Calibri"/>
              <a:cs typeface="Times New Roman"/>
            </a:endParaRPr>
          </a:p>
          <a:p>
            <a:pPr marL="342900" lvl="0" indent="-342900">
              <a:lnSpc>
                <a:spcPct val="115000"/>
              </a:lnSpc>
              <a:spcBef>
                <a:spcPts val="0"/>
              </a:spcBef>
              <a:buClrTx/>
              <a:buSzTx/>
              <a:buFont typeface="+mj-lt"/>
              <a:buAutoNum type="arabicPeriod"/>
            </a:pPr>
            <a:r>
              <a:rPr lang="en-US" sz="1800" dirty="0">
                <a:latin typeface="Comic Sans MS"/>
                <a:ea typeface="Calibri"/>
                <a:cs typeface="Times New Roman"/>
              </a:rPr>
              <a:t>Patient death or severe harm associated with use of physical restraints or bedrails while being cared for in a health care facility.</a:t>
            </a:r>
            <a:endParaRPr lang="en-US" sz="1800" dirty="0">
              <a:latin typeface="Calibri"/>
              <a:ea typeface="Calibri"/>
              <a:cs typeface="Times New Roman"/>
            </a:endParaRPr>
          </a:p>
          <a:p>
            <a:endParaRPr lang="en-US" dirty="0"/>
          </a:p>
        </p:txBody>
      </p:sp>
      <p:sp>
        <p:nvSpPr>
          <p:cNvPr id="4" name="Content Placeholder 3"/>
          <p:cNvSpPr>
            <a:spLocks noGrp="1"/>
          </p:cNvSpPr>
          <p:nvPr>
            <p:ph sz="half" idx="2"/>
          </p:nvPr>
        </p:nvSpPr>
        <p:spPr>
          <a:xfrm>
            <a:off x="4648200" y="1600200"/>
            <a:ext cx="4038600" cy="4800600"/>
          </a:xfrm>
          <a:solidFill>
            <a:srgbClr val="E591BD"/>
          </a:solidFill>
          <a:ln>
            <a:solidFill>
              <a:schemeClr val="tx1"/>
            </a:solidFill>
          </a:ln>
        </p:spPr>
        <p:txBody>
          <a:bodyPr>
            <a:normAutofit/>
          </a:bodyPr>
          <a:lstStyle/>
          <a:p>
            <a:pPr marL="0" lvl="0" indent="0" algn="ctr">
              <a:lnSpc>
                <a:spcPct val="115000"/>
              </a:lnSpc>
              <a:spcBef>
                <a:spcPts val="0"/>
              </a:spcBef>
              <a:buClrTx/>
              <a:buSzTx/>
              <a:buNone/>
            </a:pPr>
            <a:r>
              <a:rPr lang="en-US" sz="2400" u="sng" dirty="0">
                <a:latin typeface="Comic Sans MS"/>
                <a:ea typeface="Calibri"/>
                <a:cs typeface="Times New Roman"/>
              </a:rPr>
              <a:t>POTENTIAL CRIMINAL EVENTS</a:t>
            </a:r>
          </a:p>
          <a:p>
            <a:pPr marL="342900" lvl="0" indent="-342900">
              <a:lnSpc>
                <a:spcPct val="115000"/>
              </a:lnSpc>
              <a:spcBef>
                <a:spcPts val="0"/>
              </a:spcBef>
              <a:buClrTx/>
              <a:buSzTx/>
              <a:buFont typeface="+mj-lt"/>
              <a:buAutoNum type="arabicPeriod"/>
            </a:pPr>
            <a:r>
              <a:rPr lang="en-US" sz="1800" dirty="0">
                <a:latin typeface="Comic Sans MS"/>
                <a:ea typeface="Calibri"/>
                <a:cs typeface="Times New Roman"/>
              </a:rPr>
              <a:t>Abduction of a patient of any age.</a:t>
            </a:r>
          </a:p>
          <a:p>
            <a:pPr marL="342900" lvl="0" indent="-342900">
              <a:lnSpc>
                <a:spcPct val="115000"/>
              </a:lnSpc>
              <a:spcBef>
                <a:spcPts val="0"/>
              </a:spcBef>
              <a:buClrTx/>
              <a:buSzTx/>
              <a:buFont typeface="+mj-lt"/>
              <a:buAutoNum type="arabicPeriod"/>
            </a:pPr>
            <a:endParaRPr lang="en-US" sz="1800" dirty="0">
              <a:latin typeface="Calibri"/>
              <a:ea typeface="Calibri"/>
              <a:cs typeface="Times New Roman"/>
            </a:endParaRPr>
          </a:p>
          <a:p>
            <a:pPr marL="342900" lvl="0" indent="-342900">
              <a:lnSpc>
                <a:spcPct val="115000"/>
              </a:lnSpc>
              <a:spcBef>
                <a:spcPts val="0"/>
              </a:spcBef>
              <a:buClrTx/>
              <a:buSzTx/>
              <a:buFont typeface="+mj-lt"/>
              <a:buAutoNum type="arabicPeriod"/>
            </a:pPr>
            <a:r>
              <a:rPr lang="en-US" sz="1800" dirty="0">
                <a:latin typeface="Comic Sans MS"/>
                <a:ea typeface="Calibri"/>
                <a:cs typeface="Times New Roman"/>
              </a:rPr>
              <a:t>Sexual abuse or assault of a patient within or on the grounds of a health care facility.</a:t>
            </a:r>
          </a:p>
          <a:p>
            <a:pPr marL="342900" lvl="0" indent="-342900">
              <a:lnSpc>
                <a:spcPct val="115000"/>
              </a:lnSpc>
              <a:spcBef>
                <a:spcPts val="0"/>
              </a:spcBef>
              <a:buClrTx/>
              <a:buSzTx/>
              <a:buFont typeface="+mj-lt"/>
              <a:buAutoNum type="arabicPeriod"/>
            </a:pPr>
            <a:endParaRPr lang="en-US" sz="1800" dirty="0">
              <a:latin typeface="Calibri"/>
              <a:ea typeface="Calibri"/>
              <a:cs typeface="Times New Roman"/>
            </a:endParaRPr>
          </a:p>
          <a:p>
            <a:pPr marL="342900" lvl="0" indent="-342900">
              <a:lnSpc>
                <a:spcPct val="115000"/>
              </a:lnSpc>
              <a:spcBef>
                <a:spcPts val="0"/>
              </a:spcBef>
              <a:spcAft>
                <a:spcPts val="1000"/>
              </a:spcAft>
              <a:buClrTx/>
              <a:buSzTx/>
              <a:buFont typeface="+mj-lt"/>
              <a:buAutoNum type="arabicPeriod"/>
            </a:pPr>
            <a:r>
              <a:rPr lang="en-US" sz="1800" dirty="0">
                <a:latin typeface="Comic Sans MS"/>
                <a:ea typeface="Calibri"/>
                <a:cs typeface="Times New Roman"/>
              </a:rPr>
              <a:t>Patient death or severe harm resulting from a physical assault that occurs within or on the grounds of a health care facility.</a:t>
            </a:r>
            <a:endParaRPr lang="en-US" sz="1800" dirty="0">
              <a:latin typeface="Calibri"/>
              <a:ea typeface="Calibri"/>
              <a:cs typeface="Times New Roman"/>
            </a:endParaRPr>
          </a:p>
          <a:p>
            <a:endParaRPr lang="en-US" dirty="0"/>
          </a:p>
        </p:txBody>
      </p:sp>
      <p:sp>
        <p:nvSpPr>
          <p:cNvPr id="7" name="Slide Number Placeholder 6"/>
          <p:cNvSpPr>
            <a:spLocks noGrp="1"/>
          </p:cNvSpPr>
          <p:nvPr>
            <p:ph type="sldNum" sz="quarter" idx="12"/>
          </p:nvPr>
        </p:nvSpPr>
        <p:spPr/>
        <p:txBody>
          <a:bodyPr/>
          <a:lstStyle/>
          <a:p>
            <a:fld id="{1A280C3B-7331-4332-B612-1B44D65940C0}" type="slidenum">
              <a:rPr lang="en-US" sz="1600" smtClean="0"/>
              <a:t>16</a:t>
            </a:fld>
            <a:endParaRPr lang="en-US" sz="1600" dirty="0"/>
          </a:p>
        </p:txBody>
      </p:sp>
    </p:spTree>
    <p:extLst>
      <p:ext uri="{BB962C8B-B14F-4D97-AF65-F5344CB8AC3E}">
        <p14:creationId xmlns:p14="http://schemas.microsoft.com/office/powerpoint/2010/main" val="2299275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latin typeface="Comic Sans MS" panose="030F0702030302020204" pitchFamily="66" charset="0"/>
              </a:rPr>
              <a:t>First Tier PAE Reporting </a:t>
            </a:r>
            <a:br>
              <a:rPr lang="en-US" sz="4000" dirty="0">
                <a:latin typeface="Comic Sans MS" panose="030F0702030302020204" pitchFamily="66" charset="0"/>
              </a:rPr>
            </a:br>
            <a:r>
              <a:rPr lang="en-US" sz="4000" dirty="0">
                <a:latin typeface="Comic Sans MS" panose="030F0702030302020204" pitchFamily="66" charset="0"/>
              </a:rPr>
              <a:t>January 1, 2015 </a:t>
            </a:r>
            <a:endParaRPr lang="en-US" sz="4000" dirty="0"/>
          </a:p>
        </p:txBody>
      </p:sp>
      <p:sp>
        <p:nvSpPr>
          <p:cNvPr id="3" name="Content Placeholder 2"/>
          <p:cNvSpPr>
            <a:spLocks noGrp="1"/>
          </p:cNvSpPr>
          <p:nvPr>
            <p:ph sz="half" idx="1"/>
          </p:nvPr>
        </p:nvSpPr>
        <p:spPr>
          <a:xfrm>
            <a:off x="457200" y="1676400"/>
            <a:ext cx="4038600" cy="5029200"/>
          </a:xfrm>
          <a:solidFill>
            <a:srgbClr val="FF7C80"/>
          </a:solidFill>
          <a:ln>
            <a:solidFill>
              <a:schemeClr val="tx1"/>
            </a:solidFill>
          </a:ln>
        </p:spPr>
        <p:txBody>
          <a:bodyPr>
            <a:normAutofit lnSpcReduction="10000"/>
          </a:bodyPr>
          <a:lstStyle/>
          <a:p>
            <a:pPr lvl="0" fontAlgn="auto">
              <a:lnSpc>
                <a:spcPct val="115000"/>
              </a:lnSpc>
              <a:spcBef>
                <a:spcPts val="0"/>
              </a:spcBef>
              <a:spcAft>
                <a:spcPts val="0"/>
              </a:spcAft>
              <a:buClrTx/>
              <a:buFont typeface="+mj-lt"/>
              <a:buAutoNum type="arabicPeriod"/>
            </a:pPr>
            <a:endParaRPr lang="en-US" sz="1800" kern="1200" dirty="0">
              <a:solidFill>
                <a:srgbClr val="000000"/>
              </a:solidFill>
              <a:latin typeface="Comic Sans MS"/>
              <a:ea typeface="Calibri"/>
              <a:cs typeface="Times New Roman"/>
            </a:endParaRPr>
          </a:p>
          <a:p>
            <a:pPr marL="342900" lvl="0" indent="-342900">
              <a:lnSpc>
                <a:spcPct val="115000"/>
              </a:lnSpc>
              <a:spcBef>
                <a:spcPts val="0"/>
              </a:spcBef>
              <a:buClrTx/>
              <a:buSzTx/>
              <a:buFont typeface="+mj-lt"/>
              <a:buAutoNum type="arabicPeriod"/>
            </a:pPr>
            <a:endParaRPr lang="en-US" sz="1800" dirty="0">
              <a:solidFill>
                <a:srgbClr val="000000"/>
              </a:solidFill>
              <a:latin typeface="Comic Sans MS"/>
              <a:ea typeface="Calibri"/>
              <a:cs typeface="Times New Roman"/>
            </a:endParaRPr>
          </a:p>
          <a:p>
            <a:pPr marL="342900" lvl="0" indent="-342900">
              <a:lnSpc>
                <a:spcPct val="115000"/>
              </a:lnSpc>
              <a:spcBef>
                <a:spcPts val="0"/>
              </a:spcBef>
              <a:buClrTx/>
              <a:buSzTx/>
              <a:buFont typeface="+mj-lt"/>
              <a:buAutoNum type="arabicPeriod"/>
            </a:pPr>
            <a:r>
              <a:rPr lang="en-US" sz="1800" dirty="0">
                <a:latin typeface="Comic Sans MS"/>
                <a:ea typeface="Calibri"/>
                <a:cs typeface="Times New Roman"/>
              </a:rPr>
              <a:t>Patient death or severe harm associated with unsafe administration of blood or blood products.</a:t>
            </a:r>
            <a:endParaRPr lang="en-US" sz="1800" dirty="0">
              <a:latin typeface="Calibri"/>
              <a:ea typeface="Calibri"/>
              <a:cs typeface="Times New Roman"/>
            </a:endParaRPr>
          </a:p>
          <a:p>
            <a:pPr marL="342900" lvl="0" indent="-342900">
              <a:lnSpc>
                <a:spcPct val="115000"/>
              </a:lnSpc>
              <a:spcBef>
                <a:spcPts val="0"/>
              </a:spcBef>
              <a:buClrTx/>
              <a:buSzTx/>
              <a:buFont typeface="+mj-lt"/>
              <a:buAutoNum type="arabicPeriod"/>
            </a:pPr>
            <a:r>
              <a:rPr lang="en-US" sz="1800" dirty="0">
                <a:latin typeface="Comic Sans MS"/>
                <a:ea typeface="Calibri"/>
                <a:cs typeface="Times New Roman"/>
              </a:rPr>
              <a:t>Patient death or severe harm associated with a fall in a health care facility resulting in a fracture, dislocation, intracranial injury, crushing injury, burn or other injury.</a:t>
            </a:r>
          </a:p>
          <a:p>
            <a:pPr marL="342900" indent="-342900">
              <a:lnSpc>
                <a:spcPct val="115000"/>
              </a:lnSpc>
              <a:spcBef>
                <a:spcPts val="0"/>
              </a:spcBef>
              <a:buClrTx/>
              <a:buSzTx/>
              <a:buFont typeface="+mj-lt"/>
              <a:buAutoNum type="arabicPeriod"/>
            </a:pPr>
            <a:r>
              <a:rPr lang="en-US" sz="1800" dirty="0">
                <a:latin typeface="Comic Sans MS"/>
                <a:ea typeface="Calibri"/>
                <a:cs typeface="Times New Roman"/>
              </a:rPr>
              <a:t>Patient death or severe harm resulting from the irretrievable loss of an irreplaceable biological specimen. </a:t>
            </a:r>
            <a:endParaRPr lang="en-US" sz="1800" dirty="0">
              <a:latin typeface="Calibri"/>
              <a:ea typeface="Calibri"/>
              <a:cs typeface="Times New Roman"/>
            </a:endParaRPr>
          </a:p>
          <a:p>
            <a:pPr marL="342900" lvl="0" indent="-342900">
              <a:lnSpc>
                <a:spcPct val="115000"/>
              </a:lnSpc>
              <a:spcBef>
                <a:spcPts val="0"/>
              </a:spcBef>
              <a:buClrTx/>
              <a:buSzTx/>
              <a:buFont typeface="+mj-lt"/>
              <a:buAutoNum type="arabicPeriod"/>
            </a:pPr>
            <a:endParaRPr lang="en-US" sz="1800" dirty="0">
              <a:latin typeface="Calibri"/>
              <a:ea typeface="Calibri"/>
              <a:cs typeface="Times New Roman"/>
            </a:endParaRPr>
          </a:p>
          <a:p>
            <a:endParaRPr lang="en-US" sz="1800" dirty="0">
              <a:solidFill>
                <a:schemeClr val="bg2"/>
              </a:solidFill>
            </a:endParaRPr>
          </a:p>
        </p:txBody>
      </p:sp>
      <p:sp>
        <p:nvSpPr>
          <p:cNvPr id="4" name="Content Placeholder 3"/>
          <p:cNvSpPr>
            <a:spLocks noGrp="1"/>
          </p:cNvSpPr>
          <p:nvPr>
            <p:ph sz="half" idx="2"/>
          </p:nvPr>
        </p:nvSpPr>
        <p:spPr>
          <a:xfrm>
            <a:off x="4637957" y="1676400"/>
            <a:ext cx="4038600" cy="5029200"/>
          </a:xfrm>
          <a:solidFill>
            <a:srgbClr val="FF7C80"/>
          </a:solidFill>
          <a:ln>
            <a:solidFill>
              <a:schemeClr val="tx1"/>
            </a:solidFill>
          </a:ln>
        </p:spPr>
        <p:txBody>
          <a:bodyPr>
            <a:normAutofit lnSpcReduction="10000"/>
          </a:bodyPr>
          <a:lstStyle/>
          <a:p>
            <a:pPr marL="0" lvl="0" indent="0" fontAlgn="auto">
              <a:lnSpc>
                <a:spcPct val="115000"/>
              </a:lnSpc>
              <a:spcBef>
                <a:spcPts val="0"/>
              </a:spcBef>
              <a:spcAft>
                <a:spcPts val="0"/>
              </a:spcAft>
              <a:buClrTx/>
              <a:buNone/>
            </a:pPr>
            <a:endParaRPr lang="en-US" sz="1800" kern="1200" dirty="0">
              <a:solidFill>
                <a:srgbClr val="000000"/>
              </a:solidFill>
              <a:latin typeface="Comic Sans MS"/>
              <a:ea typeface="Calibri"/>
              <a:cs typeface="Times New Roman"/>
            </a:endParaRPr>
          </a:p>
          <a:p>
            <a:pPr marL="0" lvl="0" indent="0" fontAlgn="auto">
              <a:lnSpc>
                <a:spcPct val="115000"/>
              </a:lnSpc>
              <a:spcBef>
                <a:spcPts val="0"/>
              </a:spcBef>
              <a:spcAft>
                <a:spcPts val="0"/>
              </a:spcAft>
              <a:buClrTx/>
              <a:buNone/>
            </a:pPr>
            <a:endParaRPr lang="en-US" sz="1800" kern="1200" dirty="0">
              <a:solidFill>
                <a:srgbClr val="000000"/>
              </a:solidFill>
              <a:latin typeface="Comic Sans MS"/>
              <a:ea typeface="Calibri"/>
              <a:cs typeface="Times New Roman"/>
            </a:endParaRPr>
          </a:p>
          <a:p>
            <a:pPr marL="342900" lvl="0" indent="-342900">
              <a:lnSpc>
                <a:spcPct val="115000"/>
              </a:lnSpc>
              <a:spcBef>
                <a:spcPts val="0"/>
              </a:spcBef>
              <a:buClrTx/>
              <a:buSzTx/>
              <a:buFont typeface="Wingdings" pitchFamily="2" charset="2"/>
              <a:buAutoNum type="arabicPeriod" startAt="4"/>
            </a:pPr>
            <a:r>
              <a:rPr lang="en-US" sz="1800" dirty="0">
                <a:latin typeface="Comic Sans MS"/>
                <a:ea typeface="Calibri"/>
                <a:cs typeface="Times New Roman"/>
              </a:rPr>
              <a:t>Perinatal death or severe harm (maternal or neonatal) associated with labor or delivery in a low-risk pregnancy while being cared for in a health care facility.</a:t>
            </a:r>
            <a:endParaRPr lang="en-US" sz="1800" dirty="0">
              <a:latin typeface="Calibri"/>
              <a:ea typeface="Calibri"/>
              <a:cs typeface="Times New Roman"/>
            </a:endParaRPr>
          </a:p>
          <a:p>
            <a:pPr marL="342900" lvl="0" indent="-342900">
              <a:lnSpc>
                <a:spcPct val="115000"/>
              </a:lnSpc>
              <a:spcBef>
                <a:spcPts val="0"/>
              </a:spcBef>
              <a:buClrTx/>
              <a:buSzTx/>
              <a:buFont typeface="Wingdings" pitchFamily="2" charset="2"/>
              <a:buAutoNum type="arabicPeriod" startAt="4"/>
            </a:pPr>
            <a:r>
              <a:rPr lang="en-US" sz="1800" dirty="0">
                <a:latin typeface="Comic Sans MS"/>
                <a:ea typeface="Calibri"/>
                <a:cs typeface="Times New Roman"/>
              </a:rPr>
              <a:t>Patient death or severe harm resulting from failure to follow up or communicate laboratory, pathology or radiology test results.</a:t>
            </a:r>
            <a:endParaRPr lang="en-US" sz="1800" dirty="0">
              <a:latin typeface="Calibri"/>
              <a:ea typeface="Calibri"/>
              <a:cs typeface="Times New Roman"/>
            </a:endParaRPr>
          </a:p>
        </p:txBody>
      </p:sp>
      <p:sp>
        <p:nvSpPr>
          <p:cNvPr id="8" name="Slide Number Placeholder 7"/>
          <p:cNvSpPr>
            <a:spLocks noGrp="1"/>
          </p:cNvSpPr>
          <p:nvPr>
            <p:ph type="sldNum" sz="quarter" idx="12"/>
          </p:nvPr>
        </p:nvSpPr>
        <p:spPr/>
        <p:txBody>
          <a:bodyPr/>
          <a:lstStyle/>
          <a:p>
            <a:fld id="{1A280C3B-7331-4332-B612-1B44D65940C0}" type="slidenum">
              <a:rPr lang="en-US" sz="1600" smtClean="0"/>
              <a:t>17</a:t>
            </a:fld>
            <a:endParaRPr lang="en-US" sz="1600" dirty="0"/>
          </a:p>
        </p:txBody>
      </p:sp>
      <p:sp>
        <p:nvSpPr>
          <p:cNvPr id="6" name="TextBox 5"/>
          <p:cNvSpPr txBox="1"/>
          <p:nvPr/>
        </p:nvSpPr>
        <p:spPr>
          <a:xfrm>
            <a:off x="1921969" y="1702759"/>
            <a:ext cx="5168402" cy="488147"/>
          </a:xfrm>
          <a:prstGeom prst="rect">
            <a:avLst/>
          </a:prstGeom>
          <a:solidFill>
            <a:srgbClr val="FF7C80"/>
          </a:solidFill>
        </p:spPr>
        <p:txBody>
          <a:bodyPr wrap="none" rtlCol="0">
            <a:spAutoFit/>
          </a:bodyPr>
          <a:lstStyle/>
          <a:p>
            <a:pPr marL="457200" lvl="0" algn="ctr">
              <a:lnSpc>
                <a:spcPct val="115000"/>
              </a:lnSpc>
            </a:pPr>
            <a:r>
              <a:rPr lang="en-US" sz="2400" u="sng" dirty="0">
                <a:latin typeface="Comic Sans MS" panose="030F0702030302020204" pitchFamily="66" charset="0"/>
                <a:ea typeface="Calibri"/>
                <a:cs typeface="Times New Roman"/>
              </a:rPr>
              <a:t>CARE MANAGEMENT EVENTS</a:t>
            </a:r>
          </a:p>
        </p:txBody>
      </p:sp>
    </p:spTree>
    <p:extLst>
      <p:ext uri="{BB962C8B-B14F-4D97-AF65-F5344CB8AC3E}">
        <p14:creationId xmlns:p14="http://schemas.microsoft.com/office/powerpoint/2010/main" val="662408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utoShape 12"/>
          <p:cNvSpPr>
            <a:spLocks noChangeArrowheads="1"/>
          </p:cNvSpPr>
          <p:nvPr/>
        </p:nvSpPr>
        <p:spPr bwMode="auto">
          <a:xfrm rot="10800000">
            <a:off x="2514600" y="1142999"/>
            <a:ext cx="3957532" cy="1012027"/>
          </a:xfrm>
          <a:prstGeom prst="leftArrow">
            <a:avLst>
              <a:gd name="adj1" fmla="val 50463"/>
              <a:gd name="adj2" fmla="val 78940"/>
            </a:avLst>
          </a:prstGeom>
          <a:solidFill>
            <a:schemeClr val="bg1">
              <a:lumMod val="50000"/>
            </a:schemeClr>
          </a:solidFill>
          <a:ln w="19050" algn="ctr">
            <a:solidFill>
              <a:schemeClr val="tx1">
                <a:lumMod val="85000"/>
                <a:lumOff val="15000"/>
              </a:schemeClr>
            </a:solidFill>
            <a:miter lim="800000"/>
            <a:headEnd/>
            <a:tailEnd/>
          </a:ln>
          <a:effectLst/>
        </p:spPr>
        <p:txBody>
          <a:bodyPr rot="10800000" wrap="none" anchor="ctr"/>
          <a:lstStyle/>
          <a:p>
            <a:pPr algn="ctr" fontAlgn="base">
              <a:lnSpc>
                <a:spcPct val="80000"/>
              </a:lnSpc>
              <a:spcBef>
                <a:spcPct val="20000"/>
              </a:spcBef>
              <a:spcAft>
                <a:spcPct val="0"/>
              </a:spcAft>
              <a:buClr>
                <a:srgbClr val="A50021"/>
              </a:buClr>
              <a:buFont typeface="Wingdings" pitchFamily="2" charset="2"/>
              <a:buNone/>
            </a:pPr>
            <a:r>
              <a:rPr lang="en-US" b="1" dirty="0">
                <a:solidFill>
                  <a:srgbClr val="FFFFFF"/>
                </a:solidFill>
                <a:latin typeface="Arial" charset="0"/>
              </a:rPr>
              <a:t>PAE Event Report</a:t>
            </a:r>
          </a:p>
        </p:txBody>
      </p:sp>
      <p:sp>
        <p:nvSpPr>
          <p:cNvPr id="12290" name="Slide Number Placeholder 1"/>
          <p:cNvSpPr>
            <a:spLocks noGrp="1"/>
          </p:cNvSpPr>
          <p:nvPr>
            <p:ph type="sldNum" sz="quarter" idx="10"/>
          </p:nvPr>
        </p:nvSpPr>
        <p:spPr>
          <a:xfrm>
            <a:off x="6925814" y="6409912"/>
            <a:ext cx="2133600" cy="365125"/>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A3C4FE1-57DD-4DFC-8C3B-4770B1A598B9}" type="slidenum">
              <a:rPr lang="en-US" sz="1600" smtClean="0">
                <a:solidFill>
                  <a:schemeClr val="bg1">
                    <a:lumMod val="50000"/>
                  </a:schemeClr>
                </a:solidFill>
                <a:latin typeface="+mn-lt"/>
              </a:rPr>
              <a:pPr algn="r" eaLnBrk="1" hangingPunct="1"/>
              <a:t>18</a:t>
            </a:fld>
            <a:endParaRPr lang="en-US" sz="1600" dirty="0">
              <a:solidFill>
                <a:schemeClr val="bg1">
                  <a:lumMod val="50000"/>
                </a:schemeClr>
              </a:solidFill>
              <a:latin typeface="+mn-lt"/>
            </a:endParaRPr>
          </a:p>
        </p:txBody>
      </p:sp>
      <p:sp>
        <p:nvSpPr>
          <p:cNvPr id="12291" name="Rectangle 2"/>
          <p:cNvSpPr>
            <a:spLocks noGrp="1" noChangeArrowheads="1"/>
          </p:cNvSpPr>
          <p:nvPr>
            <p:ph type="title" idx="4294967295"/>
          </p:nvPr>
        </p:nvSpPr>
        <p:spPr>
          <a:xfrm>
            <a:off x="1219200" y="0"/>
            <a:ext cx="7091363" cy="1000125"/>
          </a:xfrm>
        </p:spPr>
        <p:txBody>
          <a:bodyPr/>
          <a:lstStyle/>
          <a:p>
            <a:pPr eaLnBrk="1" hangingPunct="1"/>
            <a:r>
              <a:rPr lang="en-US" sz="4000" dirty="0">
                <a:latin typeface="Comic Sans MS" panose="030F0702030302020204" pitchFamily="66" charset="0"/>
              </a:rPr>
              <a:t>PAE Reporting Schematic </a:t>
            </a:r>
          </a:p>
        </p:txBody>
      </p:sp>
      <p:pic>
        <p:nvPicPr>
          <p:cNvPr id="12295" name="Picture 13" descr="MM900040997[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78406" y="1410983"/>
            <a:ext cx="1940994" cy="1778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13"/>
          <p:cNvGrpSpPr>
            <a:grpSpLocks/>
          </p:cNvGrpSpPr>
          <p:nvPr/>
        </p:nvGrpSpPr>
        <p:grpSpPr bwMode="auto">
          <a:xfrm>
            <a:off x="6749707" y="1644630"/>
            <a:ext cx="1981200" cy="1720876"/>
            <a:chOff x="108756450" y="109042200"/>
            <a:chExt cx="2571750" cy="2294678"/>
          </a:xfrm>
        </p:grpSpPr>
        <p:sp>
          <p:nvSpPr>
            <p:cNvPr id="22" name="Rectangle 14"/>
            <p:cNvSpPr>
              <a:spLocks noChangeArrowheads="1"/>
            </p:cNvSpPr>
            <p:nvPr/>
          </p:nvSpPr>
          <p:spPr bwMode="auto">
            <a:xfrm>
              <a:off x="108756450" y="109042200"/>
              <a:ext cx="2571750" cy="2286000"/>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fontAlgn="base">
                <a:spcBef>
                  <a:spcPct val="0"/>
                </a:spcBef>
                <a:spcAft>
                  <a:spcPct val="0"/>
                </a:spcAft>
              </a:pPr>
              <a:endParaRPr lang="en-US">
                <a:solidFill>
                  <a:srgbClr val="000000"/>
                </a:solidFill>
                <a:latin typeface="Arial" charset="0"/>
              </a:endParaRPr>
            </a:p>
          </p:txBody>
        </p:sp>
        <p:grpSp>
          <p:nvGrpSpPr>
            <p:cNvPr id="23" name="Group 15"/>
            <p:cNvGrpSpPr>
              <a:grpSpLocks/>
            </p:cNvGrpSpPr>
            <p:nvPr/>
          </p:nvGrpSpPr>
          <p:grpSpPr bwMode="auto">
            <a:xfrm>
              <a:off x="108985050" y="109213650"/>
              <a:ext cx="2171700" cy="2123228"/>
              <a:chOff x="108985050" y="109213650"/>
              <a:chExt cx="2171700" cy="2123228"/>
            </a:xfrm>
          </p:grpSpPr>
          <p:graphicFrame>
            <p:nvGraphicFramePr>
              <p:cNvPr id="24" name="Object 16"/>
              <p:cNvGraphicFramePr>
                <a:graphicFrameLocks noChangeAspect="1"/>
              </p:cNvGraphicFramePr>
              <p:nvPr>
                <p:extLst>
                  <p:ext uri="{D42A27DB-BD31-4B8C-83A1-F6EECF244321}">
                    <p14:modId xmlns:p14="http://schemas.microsoft.com/office/powerpoint/2010/main" val="2165768577"/>
                  </p:ext>
                </p:extLst>
              </p:nvPr>
            </p:nvGraphicFramePr>
            <p:xfrm>
              <a:off x="109122933" y="109342979"/>
              <a:ext cx="1885950" cy="1693510"/>
            </p:xfrm>
            <a:graphic>
              <a:graphicData uri="http://schemas.openxmlformats.org/presentationml/2006/ole">
                <mc:AlternateContent xmlns:mc="http://schemas.openxmlformats.org/markup-compatibility/2006">
                  <mc:Choice xmlns:v="urn:schemas-microsoft-com:vml" Requires="v">
                    <p:oleObj spid="_x0000_s5236" name="Bitmap Image" r:id="rId5" imgW="3266667" imgH="2933333" progId="Paint.Picture">
                      <p:embed/>
                    </p:oleObj>
                  </mc:Choice>
                  <mc:Fallback>
                    <p:oleObj name="Bitmap Image" r:id="rId5" imgW="3266667" imgH="2933333"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122933" y="109342979"/>
                            <a:ext cx="1885950" cy="169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oleObj>
                  </mc:Fallback>
                </mc:AlternateContent>
              </a:graphicData>
            </a:graphic>
          </p:graphicFrame>
          <p:sp>
            <p:nvSpPr>
              <p:cNvPr id="25" name="WordArt 17"/>
              <p:cNvSpPr>
                <a:spLocks noChangeArrowheads="1" noChangeShapeType="1" noTextEdit="1"/>
              </p:cNvSpPr>
              <p:nvPr/>
            </p:nvSpPr>
            <p:spPr bwMode="auto">
              <a:xfrm>
                <a:off x="108985050" y="109213650"/>
                <a:ext cx="2171700" cy="2123228"/>
              </a:xfrm>
              <a:prstGeom prst="rect">
                <a:avLst/>
              </a:prstGeom>
            </p:spPr>
            <p:txBody>
              <a:bodyPr spcFirstLastPara="1" wrap="none" fromWordArt="1">
                <a:prstTxWarp prst="textArchUp">
                  <a:avLst>
                    <a:gd name="adj" fmla="val 11095928"/>
                  </a:avLst>
                </a:prstTxWarp>
              </a:bodyPr>
              <a:lstStyle/>
              <a:p>
                <a:pPr algn="ctr" fontAlgn="base">
                  <a:spcBef>
                    <a:spcPct val="0"/>
                  </a:spcBef>
                  <a:spcAft>
                    <a:spcPct val="0"/>
                  </a:spcAft>
                </a:pPr>
                <a:r>
                  <a:rPr lang="en-US" sz="3600" kern="10" dirty="0">
                    <a:ln w="9525" algn="ctr">
                      <a:solidFill>
                        <a:srgbClr val="00007A"/>
                      </a:solidFill>
                      <a:round/>
                      <a:headEnd/>
                      <a:tailEnd/>
                    </a:ln>
                    <a:solidFill>
                      <a:srgbClr val="00007A"/>
                    </a:solidFill>
                    <a:latin typeface="Copperplate Gothic Bold"/>
                  </a:rPr>
                  <a:t>Texas Healthcare</a:t>
                </a:r>
              </a:p>
            </p:txBody>
          </p:sp>
          <p:sp>
            <p:nvSpPr>
              <p:cNvPr id="26" name="WordArt 18"/>
              <p:cNvSpPr>
                <a:spLocks noChangeArrowheads="1" noChangeShapeType="1" noTextEdit="1"/>
              </p:cNvSpPr>
              <p:nvPr/>
            </p:nvSpPr>
            <p:spPr bwMode="auto">
              <a:xfrm>
                <a:off x="108985050" y="109229461"/>
                <a:ext cx="2171700" cy="1962668"/>
              </a:xfrm>
              <a:prstGeom prst="rect">
                <a:avLst/>
              </a:prstGeom>
            </p:spPr>
            <p:txBody>
              <a:bodyPr spcFirstLastPara="1" wrap="none" fromWordArt="1">
                <a:prstTxWarp prst="textArchDown">
                  <a:avLst>
                    <a:gd name="adj" fmla="val 169890"/>
                  </a:avLst>
                </a:prstTxWarp>
              </a:bodyPr>
              <a:lstStyle/>
              <a:p>
                <a:pPr algn="ctr" fontAlgn="base">
                  <a:spcBef>
                    <a:spcPct val="0"/>
                  </a:spcBef>
                  <a:spcAft>
                    <a:spcPct val="0"/>
                  </a:spcAft>
                </a:pPr>
                <a:r>
                  <a:rPr lang="en-US" sz="3600" kern="10">
                    <a:ln w="9525" algn="ctr">
                      <a:solidFill>
                        <a:srgbClr val="00007A"/>
                      </a:solidFill>
                      <a:round/>
                      <a:headEnd/>
                      <a:tailEnd/>
                    </a:ln>
                    <a:solidFill>
                      <a:srgbClr val="00007A"/>
                    </a:solidFill>
                    <a:latin typeface="Copperplate Gothic Bold"/>
                  </a:rPr>
                  <a:t>- Safety Network -</a:t>
                </a:r>
              </a:p>
            </p:txBody>
          </p:sp>
        </p:grpSp>
      </p:grpSp>
      <p:sp>
        <p:nvSpPr>
          <p:cNvPr id="27" name="Rounded Rectangle 26"/>
          <p:cNvSpPr/>
          <p:nvPr/>
        </p:nvSpPr>
        <p:spPr>
          <a:xfrm>
            <a:off x="1513920" y="3737097"/>
            <a:ext cx="6248400" cy="2521363"/>
          </a:xfrm>
          <a:prstGeom prst="roundRect">
            <a:avLst/>
          </a:prstGeom>
          <a:solidFill>
            <a:schemeClr val="bg1">
              <a:lumMod val="85000"/>
            </a:schemeClr>
          </a:solidFill>
          <a:ln w="28575">
            <a:solidFill>
              <a:schemeClr val="bg1">
                <a:lumMod val="50000"/>
              </a:schemeClr>
            </a:solidFill>
          </a:ln>
          <a:effectLst>
            <a:outerShdw blurRad="228600" dist="444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a:p>
            <a:pPr algn="ctr"/>
            <a:r>
              <a:rPr lang="en-US" sz="3200" dirty="0">
                <a:solidFill>
                  <a:schemeClr val="tx1"/>
                </a:solidFill>
                <a:latin typeface="Comic Sans MS" panose="030F0702030302020204" pitchFamily="66" charset="0"/>
              </a:rPr>
              <a:t>Facilities report directly into TxHSN via TDSHS website portal. Facility-specific reports are then generated.</a:t>
            </a:r>
            <a:endParaRPr lang="en-US" sz="3200" b="1" dirty="0">
              <a:solidFill>
                <a:schemeClr val="tx1"/>
              </a:solidFill>
              <a:latin typeface="Comic Sans MS" panose="030F0702030302020204" pitchFamily="66" charset="0"/>
            </a:endParaRPr>
          </a:p>
          <a:p>
            <a:pPr algn="ctr"/>
            <a:endParaRPr lang="en-US" sz="3200" dirty="0">
              <a:solidFill>
                <a:schemeClr val="tx1"/>
              </a:solidFill>
              <a:latin typeface="Comic Sans MS" panose="030F0702030302020204" pitchFamily="66" charset="0"/>
            </a:endParaRPr>
          </a:p>
        </p:txBody>
      </p:sp>
      <p:sp>
        <p:nvSpPr>
          <p:cNvPr id="14" name="AutoShape 12"/>
          <p:cNvSpPr>
            <a:spLocks noChangeArrowheads="1"/>
          </p:cNvSpPr>
          <p:nvPr/>
        </p:nvSpPr>
        <p:spPr bwMode="auto">
          <a:xfrm rot="10800000">
            <a:off x="2752936" y="2846381"/>
            <a:ext cx="3647864" cy="880655"/>
          </a:xfrm>
          <a:prstGeom prst="leftArrow">
            <a:avLst>
              <a:gd name="adj1" fmla="val 50463"/>
              <a:gd name="adj2" fmla="val 78940"/>
            </a:avLst>
          </a:prstGeom>
          <a:solidFill>
            <a:schemeClr val="bg1">
              <a:lumMod val="50000"/>
            </a:schemeClr>
          </a:solidFill>
          <a:ln w="19050" algn="ctr">
            <a:solidFill>
              <a:schemeClr val="tx1">
                <a:lumMod val="85000"/>
                <a:lumOff val="15000"/>
              </a:schemeClr>
            </a:solidFill>
            <a:miter lim="800000"/>
            <a:headEnd/>
            <a:tailEnd/>
          </a:ln>
          <a:effectLst/>
        </p:spPr>
        <p:txBody>
          <a:bodyPr rot="10800000" wrap="none" anchor="ctr"/>
          <a:lstStyle/>
          <a:p>
            <a:pPr algn="ctr" fontAlgn="base">
              <a:lnSpc>
                <a:spcPct val="80000"/>
              </a:lnSpc>
              <a:spcBef>
                <a:spcPct val="20000"/>
              </a:spcBef>
              <a:spcAft>
                <a:spcPct val="0"/>
              </a:spcAft>
              <a:buClr>
                <a:srgbClr val="A50021"/>
              </a:buClr>
              <a:buFont typeface="Wingdings" pitchFamily="2" charset="2"/>
              <a:buNone/>
            </a:pPr>
            <a:r>
              <a:rPr lang="en-US" b="1" dirty="0">
                <a:solidFill>
                  <a:srgbClr val="FFFFFF"/>
                </a:solidFill>
                <a:latin typeface="Arial" charset="0"/>
              </a:rPr>
              <a:t>Access Facility Report</a:t>
            </a:r>
          </a:p>
        </p:txBody>
      </p:sp>
      <p:sp>
        <p:nvSpPr>
          <p:cNvPr id="3" name="Left Arrow 2"/>
          <p:cNvSpPr/>
          <p:nvPr/>
        </p:nvSpPr>
        <p:spPr>
          <a:xfrm>
            <a:off x="2833582" y="1981200"/>
            <a:ext cx="3567218" cy="958793"/>
          </a:xfrm>
          <a:prstGeom prst="leftArrow">
            <a:avLst/>
          </a:prstGeom>
          <a:solidFill>
            <a:schemeClr val="bg1">
              <a:lumMod val="50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a:solidFill>
                    <a:schemeClr val="bg1"/>
                  </a:solidFill>
                </a:ln>
                <a:latin typeface="Arial" panose="020B0604020202020204" pitchFamily="34" charset="0"/>
                <a:cs typeface="Arial" panose="020B0604020202020204" pitchFamily="34" charset="0"/>
              </a:rPr>
              <a:t>Email Reminders</a:t>
            </a:r>
          </a:p>
        </p:txBody>
      </p:sp>
    </p:spTree>
    <p:extLst>
      <p:ext uri="{BB962C8B-B14F-4D97-AF65-F5344CB8AC3E}">
        <p14:creationId xmlns:p14="http://schemas.microsoft.com/office/powerpoint/2010/main" val="3996526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p:cNvSpPr>
            <a:spLocks noGrp="1"/>
          </p:cNvSpPr>
          <p:nvPr>
            <p:ph type="sldNum" sz="quarter" idx="10"/>
          </p:nvPr>
        </p:nvSpPr>
        <p:spPr>
          <a:xfrm>
            <a:off x="6896102" y="6451936"/>
            <a:ext cx="2133600" cy="365125"/>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A3C4FE1-57DD-4DFC-8C3B-4770B1A598B9}" type="slidenum">
              <a:rPr lang="en-US" sz="1600" smtClean="0">
                <a:solidFill>
                  <a:schemeClr val="bg1">
                    <a:lumMod val="50000"/>
                  </a:schemeClr>
                </a:solidFill>
                <a:latin typeface="+mn-lt"/>
              </a:rPr>
              <a:pPr algn="r" eaLnBrk="1" hangingPunct="1"/>
              <a:t>19</a:t>
            </a:fld>
            <a:endParaRPr lang="en-US" sz="1600" dirty="0">
              <a:solidFill>
                <a:schemeClr val="bg1">
                  <a:lumMod val="50000"/>
                </a:schemeClr>
              </a:solidFill>
              <a:latin typeface="+mn-lt"/>
            </a:endParaRPr>
          </a:p>
        </p:txBody>
      </p:sp>
      <p:sp>
        <p:nvSpPr>
          <p:cNvPr id="12291" name="Rectangle 2"/>
          <p:cNvSpPr>
            <a:spLocks noGrp="1" noChangeArrowheads="1"/>
          </p:cNvSpPr>
          <p:nvPr>
            <p:ph type="title" idx="4294967295"/>
          </p:nvPr>
        </p:nvSpPr>
        <p:spPr>
          <a:xfrm>
            <a:off x="1278731" y="2969"/>
            <a:ext cx="7091363" cy="1000125"/>
          </a:xfrm>
        </p:spPr>
        <p:txBody>
          <a:bodyPr/>
          <a:lstStyle/>
          <a:p>
            <a:pPr eaLnBrk="1" hangingPunct="1"/>
            <a:r>
              <a:rPr lang="en-US" sz="4000" dirty="0">
                <a:latin typeface="Comic Sans MS" panose="030F0702030302020204" pitchFamily="66" charset="0"/>
              </a:rPr>
              <a:t>HAI Reporting Schematic</a:t>
            </a:r>
          </a:p>
        </p:txBody>
      </p:sp>
      <p:pic>
        <p:nvPicPr>
          <p:cNvPr id="12292" name="Picture 5" descr="NHSN%20logo%20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1716" y="967733"/>
            <a:ext cx="3977500" cy="1429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3" descr="MM900040997[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954514"/>
            <a:ext cx="1990725" cy="182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4" descr="MM90030052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3048000"/>
            <a:ext cx="1734733" cy="1490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00" name="Group 13"/>
          <p:cNvGrpSpPr>
            <a:grpSpLocks/>
          </p:cNvGrpSpPr>
          <p:nvPr/>
        </p:nvGrpSpPr>
        <p:grpSpPr bwMode="auto">
          <a:xfrm>
            <a:off x="4385733" y="4749467"/>
            <a:ext cx="1981200" cy="1836738"/>
            <a:chOff x="108756450" y="109042200"/>
            <a:chExt cx="2571750" cy="2294678"/>
          </a:xfrm>
        </p:grpSpPr>
        <p:sp>
          <p:nvSpPr>
            <p:cNvPr id="12301" name="Rectangle 14"/>
            <p:cNvSpPr>
              <a:spLocks noChangeArrowheads="1"/>
            </p:cNvSpPr>
            <p:nvPr/>
          </p:nvSpPr>
          <p:spPr bwMode="auto">
            <a:xfrm>
              <a:off x="108756450" y="109042200"/>
              <a:ext cx="2571750" cy="2286000"/>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fontAlgn="base">
                <a:spcBef>
                  <a:spcPct val="0"/>
                </a:spcBef>
                <a:spcAft>
                  <a:spcPct val="0"/>
                </a:spcAft>
              </a:pPr>
              <a:endParaRPr lang="en-US" dirty="0">
                <a:solidFill>
                  <a:srgbClr val="000000"/>
                </a:solidFill>
                <a:latin typeface="Arial" charset="0"/>
              </a:endParaRPr>
            </a:p>
          </p:txBody>
        </p:sp>
        <p:grpSp>
          <p:nvGrpSpPr>
            <p:cNvPr id="12302" name="Group 15"/>
            <p:cNvGrpSpPr>
              <a:grpSpLocks/>
            </p:cNvGrpSpPr>
            <p:nvPr/>
          </p:nvGrpSpPr>
          <p:grpSpPr bwMode="auto">
            <a:xfrm>
              <a:off x="108985050" y="109213650"/>
              <a:ext cx="2171700" cy="2123228"/>
              <a:chOff x="108985050" y="109213650"/>
              <a:chExt cx="2171700" cy="2123228"/>
            </a:xfrm>
          </p:grpSpPr>
          <p:graphicFrame>
            <p:nvGraphicFramePr>
              <p:cNvPr id="12303" name="Object 16"/>
              <p:cNvGraphicFramePr>
                <a:graphicFrameLocks noChangeAspect="1"/>
              </p:cNvGraphicFramePr>
              <p:nvPr>
                <p:extLst>
                  <p:ext uri="{D42A27DB-BD31-4B8C-83A1-F6EECF244321}">
                    <p14:modId xmlns:p14="http://schemas.microsoft.com/office/powerpoint/2010/main" val="484129709"/>
                  </p:ext>
                </p:extLst>
              </p:nvPr>
            </p:nvGraphicFramePr>
            <p:xfrm>
              <a:off x="109141181" y="109302163"/>
              <a:ext cx="1885950" cy="1693510"/>
            </p:xfrm>
            <a:graphic>
              <a:graphicData uri="http://schemas.openxmlformats.org/presentationml/2006/ole">
                <mc:AlternateContent xmlns:mc="http://schemas.openxmlformats.org/markup-compatibility/2006">
                  <mc:Choice xmlns:v="urn:schemas-microsoft-com:vml" Requires="v">
                    <p:oleObj spid="_x0000_s6260" name="Bitmap Image" r:id="rId7" imgW="3266667" imgH="2933333" progId="Paint.Picture">
                      <p:embed/>
                    </p:oleObj>
                  </mc:Choice>
                  <mc:Fallback>
                    <p:oleObj name="Bitmap Image" r:id="rId7" imgW="3266667" imgH="2933333" progId="Paint.Picture">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141181" y="109302163"/>
                            <a:ext cx="1885950" cy="169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oleObj>
                  </mc:Fallback>
                </mc:AlternateContent>
              </a:graphicData>
            </a:graphic>
          </p:graphicFrame>
          <p:sp>
            <p:nvSpPr>
              <p:cNvPr id="12304" name="WordArt 17"/>
              <p:cNvSpPr>
                <a:spLocks noChangeArrowheads="1" noChangeShapeType="1" noTextEdit="1"/>
              </p:cNvSpPr>
              <p:nvPr/>
            </p:nvSpPr>
            <p:spPr bwMode="auto">
              <a:xfrm>
                <a:off x="108985050" y="109213650"/>
                <a:ext cx="2171700" cy="2123228"/>
              </a:xfrm>
              <a:prstGeom prst="rect">
                <a:avLst/>
              </a:prstGeom>
            </p:spPr>
            <p:txBody>
              <a:bodyPr spcFirstLastPara="1" wrap="none" fromWordArt="1">
                <a:prstTxWarp prst="textArchUp">
                  <a:avLst>
                    <a:gd name="adj" fmla="val 11095928"/>
                  </a:avLst>
                </a:prstTxWarp>
              </a:bodyPr>
              <a:lstStyle/>
              <a:p>
                <a:pPr algn="ctr" fontAlgn="base">
                  <a:spcBef>
                    <a:spcPct val="0"/>
                  </a:spcBef>
                  <a:spcAft>
                    <a:spcPct val="0"/>
                  </a:spcAft>
                </a:pPr>
                <a:r>
                  <a:rPr lang="en-US" sz="3600" kern="10" dirty="0">
                    <a:ln w="9525" algn="ctr">
                      <a:solidFill>
                        <a:srgbClr val="00007A"/>
                      </a:solidFill>
                      <a:round/>
                      <a:headEnd/>
                      <a:tailEnd/>
                    </a:ln>
                    <a:solidFill>
                      <a:srgbClr val="00007A"/>
                    </a:solidFill>
                    <a:latin typeface="Copperplate Gothic Bold"/>
                  </a:rPr>
                  <a:t>Texas Healthcare</a:t>
                </a:r>
              </a:p>
            </p:txBody>
          </p:sp>
          <p:sp>
            <p:nvSpPr>
              <p:cNvPr id="12305" name="WordArt 18"/>
              <p:cNvSpPr>
                <a:spLocks noChangeArrowheads="1" noChangeShapeType="1" noTextEdit="1"/>
              </p:cNvSpPr>
              <p:nvPr/>
            </p:nvSpPr>
            <p:spPr bwMode="auto">
              <a:xfrm>
                <a:off x="108985050" y="109229461"/>
                <a:ext cx="2171700" cy="1962668"/>
              </a:xfrm>
              <a:prstGeom prst="rect">
                <a:avLst/>
              </a:prstGeom>
            </p:spPr>
            <p:txBody>
              <a:bodyPr spcFirstLastPara="1" wrap="none" fromWordArt="1">
                <a:prstTxWarp prst="textArchDown">
                  <a:avLst>
                    <a:gd name="adj" fmla="val 169890"/>
                  </a:avLst>
                </a:prstTxWarp>
              </a:bodyPr>
              <a:lstStyle/>
              <a:p>
                <a:pPr algn="ctr" fontAlgn="base">
                  <a:spcBef>
                    <a:spcPct val="0"/>
                  </a:spcBef>
                  <a:spcAft>
                    <a:spcPct val="0"/>
                  </a:spcAft>
                </a:pPr>
                <a:r>
                  <a:rPr lang="en-US" sz="3600" kern="10" dirty="0">
                    <a:ln w="9525" algn="ctr">
                      <a:solidFill>
                        <a:srgbClr val="00007A"/>
                      </a:solidFill>
                      <a:round/>
                      <a:headEnd/>
                      <a:tailEnd/>
                    </a:ln>
                    <a:solidFill>
                      <a:srgbClr val="00007A"/>
                    </a:solidFill>
                    <a:latin typeface="Copperplate Gothic Bold"/>
                  </a:rPr>
                  <a:t>- Safety Network -</a:t>
                </a:r>
              </a:p>
            </p:txBody>
          </p:sp>
        </p:grpSp>
      </p:grpSp>
      <p:sp>
        <p:nvSpPr>
          <p:cNvPr id="20" name="Rounded Rectangle 19"/>
          <p:cNvSpPr/>
          <p:nvPr/>
        </p:nvSpPr>
        <p:spPr>
          <a:xfrm>
            <a:off x="2857502" y="2695665"/>
            <a:ext cx="3872723" cy="1795156"/>
          </a:xfrm>
          <a:prstGeom prst="roundRect">
            <a:avLst/>
          </a:prstGeom>
          <a:solidFill>
            <a:schemeClr val="bg1">
              <a:lumMod val="85000"/>
            </a:schemeClr>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DSHS exports HAI data from NHSN </a:t>
            </a:r>
            <a:r>
              <a:rPr lang="en-US" sz="2400" dirty="0">
                <a:ln>
                  <a:solidFill>
                    <a:sysClr val="windowText" lastClr="000000"/>
                  </a:solidFill>
                </a:ln>
                <a:solidFill>
                  <a:schemeClr val="tx1"/>
                </a:solidFill>
              </a:rPr>
              <a:t>and</a:t>
            </a:r>
            <a:r>
              <a:rPr lang="en-US" sz="2400" dirty="0">
                <a:solidFill>
                  <a:schemeClr val="tx1"/>
                </a:solidFill>
              </a:rPr>
              <a:t> stores it in TxHSN. </a:t>
            </a:r>
          </a:p>
          <a:p>
            <a:pPr algn="ctr"/>
            <a:r>
              <a:rPr lang="en-US" sz="2400" dirty="0">
                <a:solidFill>
                  <a:schemeClr val="tx1"/>
                </a:solidFill>
              </a:rPr>
              <a:t>Facility-specific reports are then generated.</a:t>
            </a:r>
            <a:endParaRPr lang="en-US" sz="2400" b="1" dirty="0">
              <a:solidFill>
                <a:schemeClr val="tx1"/>
              </a:solidFill>
            </a:endParaRPr>
          </a:p>
        </p:txBody>
      </p:sp>
      <p:sp>
        <p:nvSpPr>
          <p:cNvPr id="7" name="Bent Arrow 6"/>
          <p:cNvSpPr/>
          <p:nvPr/>
        </p:nvSpPr>
        <p:spPr>
          <a:xfrm rot="5400000">
            <a:off x="6963814" y="1114282"/>
            <a:ext cx="1778436" cy="1784200"/>
          </a:xfrm>
          <a:prstGeom prst="bentArrow">
            <a:avLst>
              <a:gd name="adj1" fmla="val 34363"/>
              <a:gd name="adj2" fmla="val 25000"/>
              <a:gd name="adj3" fmla="val 25000"/>
              <a:gd name="adj4" fmla="val 43750"/>
            </a:avLst>
          </a:prstGeom>
          <a:solidFill>
            <a:schemeClr val="bg1">
              <a:lumMod val="50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27"/>
          <p:cNvSpPr/>
          <p:nvPr/>
        </p:nvSpPr>
        <p:spPr>
          <a:xfrm rot="10800000">
            <a:off x="6366933" y="4672694"/>
            <a:ext cx="2243667" cy="1797647"/>
          </a:xfrm>
          <a:prstGeom prst="bentArrow">
            <a:avLst>
              <a:gd name="adj1" fmla="val 34363"/>
              <a:gd name="adj2" fmla="val 21543"/>
              <a:gd name="adj3" fmla="val 25000"/>
              <a:gd name="adj4" fmla="val 43750"/>
            </a:avLst>
          </a:prstGeom>
          <a:solidFill>
            <a:schemeClr val="bg1">
              <a:lumMod val="50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28"/>
          <p:cNvSpPr/>
          <p:nvPr/>
        </p:nvSpPr>
        <p:spPr>
          <a:xfrm rot="16200000">
            <a:off x="1842664" y="4010306"/>
            <a:ext cx="1459287" cy="3237387"/>
          </a:xfrm>
          <a:prstGeom prst="bentArrow">
            <a:avLst>
              <a:gd name="adj1" fmla="val 34363"/>
              <a:gd name="adj2" fmla="val 21543"/>
              <a:gd name="adj3" fmla="val 25000"/>
              <a:gd name="adj4" fmla="val 43750"/>
            </a:avLst>
          </a:prstGeom>
          <a:solidFill>
            <a:schemeClr val="bg1">
              <a:lumMod val="50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Bent Arrow 29"/>
          <p:cNvSpPr/>
          <p:nvPr/>
        </p:nvSpPr>
        <p:spPr>
          <a:xfrm>
            <a:off x="838200" y="990600"/>
            <a:ext cx="1914525" cy="1752600"/>
          </a:xfrm>
          <a:prstGeom prst="bentArrow">
            <a:avLst>
              <a:gd name="adj1" fmla="val 34363"/>
              <a:gd name="adj2" fmla="val 21543"/>
              <a:gd name="adj3" fmla="val 25000"/>
              <a:gd name="adj4" fmla="val 43750"/>
            </a:avLst>
          </a:prstGeom>
          <a:solidFill>
            <a:schemeClr val="bg1">
              <a:lumMod val="50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ight Arrow 9"/>
          <p:cNvSpPr/>
          <p:nvPr/>
        </p:nvSpPr>
        <p:spPr>
          <a:xfrm rot="758999">
            <a:off x="1998450" y="4456554"/>
            <a:ext cx="2337295" cy="1013268"/>
          </a:xfrm>
          <a:prstGeom prst="rightArrow">
            <a:avLst/>
          </a:prstGeom>
          <a:solidFill>
            <a:schemeClr val="bg1">
              <a:lumMod val="50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Access Facility Report</a:t>
            </a:r>
          </a:p>
        </p:txBody>
      </p:sp>
      <p:sp>
        <p:nvSpPr>
          <p:cNvPr id="37" name="TextBox 36"/>
          <p:cNvSpPr txBox="1"/>
          <p:nvPr/>
        </p:nvSpPr>
        <p:spPr>
          <a:xfrm rot="16200000">
            <a:off x="516841" y="1864449"/>
            <a:ext cx="1316850" cy="369332"/>
          </a:xfrm>
          <a:prstGeom prst="rect">
            <a:avLst/>
          </a:prstGeom>
          <a:solidFill>
            <a:schemeClr val="bg1">
              <a:lumMod val="50000"/>
            </a:schemeClr>
          </a:solidFill>
          <a:ln>
            <a:noFill/>
          </a:ln>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HAI Data</a:t>
            </a:r>
          </a:p>
        </p:txBody>
      </p:sp>
      <p:sp>
        <p:nvSpPr>
          <p:cNvPr id="38" name="TextBox 37"/>
          <p:cNvSpPr txBox="1"/>
          <p:nvPr/>
        </p:nvSpPr>
        <p:spPr>
          <a:xfrm>
            <a:off x="7010400" y="1206023"/>
            <a:ext cx="1157417" cy="369332"/>
          </a:xfrm>
          <a:prstGeom prst="rect">
            <a:avLst/>
          </a:prstGeom>
          <a:solidFill>
            <a:schemeClr val="bg1">
              <a:lumMod val="50000"/>
            </a:schemeClr>
          </a:solidFill>
          <a:ln>
            <a:noFill/>
          </a:ln>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HAI data </a:t>
            </a:r>
          </a:p>
        </p:txBody>
      </p:sp>
      <p:sp>
        <p:nvSpPr>
          <p:cNvPr id="39" name="TextBox 38"/>
          <p:cNvSpPr txBox="1"/>
          <p:nvPr/>
        </p:nvSpPr>
        <p:spPr>
          <a:xfrm>
            <a:off x="6896102" y="5854445"/>
            <a:ext cx="1271715" cy="369332"/>
          </a:xfrm>
          <a:prstGeom prst="rect">
            <a:avLst/>
          </a:prstGeom>
          <a:solidFill>
            <a:schemeClr val="bg1">
              <a:lumMod val="50000"/>
            </a:schemeClr>
          </a:solidFill>
          <a:ln>
            <a:noFill/>
          </a:ln>
        </p:spPr>
        <p:txBody>
          <a:bodyPr wrap="square" rtlCol="0">
            <a:spAutoFit/>
          </a:bodyPr>
          <a:lstStyle/>
          <a:p>
            <a:endParaRPr lang="en-US" dirty="0">
              <a:solidFill>
                <a:schemeClr val="bg1"/>
              </a:solidFill>
            </a:endParaRPr>
          </a:p>
        </p:txBody>
      </p:sp>
      <p:sp>
        <p:nvSpPr>
          <p:cNvPr id="23" name="TextBox 22"/>
          <p:cNvSpPr txBox="1"/>
          <p:nvPr/>
        </p:nvSpPr>
        <p:spPr>
          <a:xfrm>
            <a:off x="2007946" y="5894827"/>
            <a:ext cx="2005941" cy="369332"/>
          </a:xfrm>
          <a:prstGeom prst="rect">
            <a:avLst/>
          </a:prstGeom>
          <a:solidFill>
            <a:schemeClr val="bg1">
              <a:lumMod val="50000"/>
            </a:schemeClr>
          </a:solidFill>
          <a:ln>
            <a:noFill/>
          </a:ln>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Email reminders </a:t>
            </a:r>
          </a:p>
        </p:txBody>
      </p:sp>
      <p:sp>
        <p:nvSpPr>
          <p:cNvPr id="24" name="TextBox 23"/>
          <p:cNvSpPr txBox="1"/>
          <p:nvPr/>
        </p:nvSpPr>
        <p:spPr>
          <a:xfrm>
            <a:off x="6730225" y="5899493"/>
            <a:ext cx="1502423" cy="369332"/>
          </a:xfrm>
          <a:prstGeom prst="rect">
            <a:avLst/>
          </a:prstGeom>
          <a:solidFill>
            <a:schemeClr val="bg1">
              <a:lumMod val="50000"/>
            </a:schemeClr>
          </a:solidFill>
          <a:ln>
            <a:noFill/>
          </a:ln>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Data export</a:t>
            </a:r>
          </a:p>
        </p:txBody>
      </p:sp>
    </p:spTree>
    <p:extLst>
      <p:ext uri="{BB962C8B-B14F-4D97-AF65-F5344CB8AC3E}">
        <p14:creationId xmlns:p14="http://schemas.microsoft.com/office/powerpoint/2010/main" val="2237380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3600" dirty="0"/>
            </a:br>
            <a:br>
              <a:rPr lang="en-US" sz="3600" dirty="0"/>
            </a:br>
            <a:r>
              <a:rPr lang="en-US" dirty="0">
                <a:latin typeface="Comic Sans MS" panose="030F0702030302020204" pitchFamily="66" charset="0"/>
              </a:rPr>
              <a:t>Preventable Adverse Event (PAE) Reporting in Texas </a:t>
            </a:r>
            <a:br>
              <a:rPr lang="en-US" dirty="0">
                <a:latin typeface="Comic Sans MS" panose="030F0702030302020204" pitchFamily="66" charset="0"/>
              </a:rPr>
            </a:br>
            <a:br>
              <a:rPr lang="en-US" sz="4000" dirty="0">
                <a:latin typeface="Comic Sans MS" panose="030F0702030302020204" pitchFamily="66" charset="0"/>
              </a:rPr>
            </a:br>
            <a:endParaRPr lang="en-US" sz="4000" dirty="0">
              <a:latin typeface="Comic Sans MS" panose="030F0702030302020204" pitchFamily="66" charset="0"/>
            </a:endParaRPr>
          </a:p>
        </p:txBody>
      </p:sp>
      <p:sp>
        <p:nvSpPr>
          <p:cNvPr id="3" name="Content Placeholder 2"/>
          <p:cNvSpPr>
            <a:spLocks noGrp="1"/>
          </p:cNvSpPr>
          <p:nvPr>
            <p:ph idx="1"/>
          </p:nvPr>
        </p:nvSpPr>
        <p:spPr>
          <a:xfrm>
            <a:off x="381000" y="1524000"/>
            <a:ext cx="8229600" cy="5029200"/>
          </a:xfrm>
        </p:spPr>
        <p:txBody>
          <a:bodyPr>
            <a:normAutofit/>
          </a:bodyPr>
          <a:lstStyle/>
          <a:p>
            <a:pPr marL="0" indent="0">
              <a:buNone/>
            </a:pPr>
            <a:r>
              <a:rPr lang="en-US" sz="2400" dirty="0">
                <a:latin typeface="Comic Sans MS" panose="030F0702030302020204" pitchFamily="66" charset="0"/>
              </a:rPr>
              <a:t>Objectives:</a:t>
            </a:r>
          </a:p>
          <a:p>
            <a:pPr lvl="1"/>
            <a:r>
              <a:rPr lang="en-US" sz="2400" dirty="0">
                <a:latin typeface="Comic Sans MS" panose="030F0702030302020204" pitchFamily="66" charset="0"/>
              </a:rPr>
              <a:t>Review the background of Preventable Adverse Event reporting nationwide and in Texas.</a:t>
            </a:r>
          </a:p>
          <a:p>
            <a:pPr lvl="1"/>
            <a:r>
              <a:rPr lang="en-US" sz="2400" dirty="0">
                <a:latin typeface="Comic Sans MS" panose="030F0702030302020204" pitchFamily="66" charset="0"/>
              </a:rPr>
              <a:t>Summarize the reporting program.</a:t>
            </a:r>
          </a:p>
          <a:p>
            <a:pPr lvl="1"/>
            <a:r>
              <a:rPr lang="en-US" sz="2400" dirty="0">
                <a:latin typeface="Comic Sans MS" panose="030F0702030302020204" pitchFamily="66" charset="0"/>
              </a:rPr>
              <a:t>Share Texas reported events to date.</a:t>
            </a:r>
          </a:p>
          <a:p>
            <a:pPr lvl="1"/>
            <a:endParaRPr lang="en-US" sz="2400" u="sng" dirty="0">
              <a:latin typeface="Comic Sans MS" panose="030F0702030302020204" pitchFamily="66" charset="0"/>
            </a:endParaRPr>
          </a:p>
          <a:p>
            <a:pPr marL="57150" indent="0">
              <a:buNone/>
            </a:pPr>
            <a:r>
              <a:rPr lang="en-US" sz="2800" u="sng" dirty="0">
                <a:latin typeface="Comic Sans MS" panose="030F0702030302020204" pitchFamily="66" charset="0"/>
              </a:rPr>
              <a:t>Adverse Event</a:t>
            </a:r>
            <a:r>
              <a:rPr lang="en-US" sz="2800" dirty="0">
                <a:latin typeface="Comic Sans MS" panose="030F0702030302020204" pitchFamily="66" charset="0"/>
              </a:rPr>
              <a:t>:  An event that results in unintended harm to the patient by an act of commission or omission rather than by the underlying disease or condition of the patient.</a:t>
            </a:r>
          </a:p>
          <a:p>
            <a:pPr lvl="1"/>
            <a:endParaRPr lang="en-US" sz="2400" dirty="0">
              <a:latin typeface="Comic Sans MS" panose="030F0702030302020204" pitchFamily="66" charset="0"/>
            </a:endParaRPr>
          </a:p>
        </p:txBody>
      </p:sp>
      <p:sp>
        <p:nvSpPr>
          <p:cNvPr id="6" name="Slide Number Placeholder 5"/>
          <p:cNvSpPr>
            <a:spLocks noGrp="1"/>
          </p:cNvSpPr>
          <p:nvPr>
            <p:ph type="sldNum" sz="quarter" idx="12"/>
          </p:nvPr>
        </p:nvSpPr>
        <p:spPr/>
        <p:txBody>
          <a:bodyPr/>
          <a:lstStyle/>
          <a:p>
            <a:fld id="{1A280C3B-7331-4332-B612-1B44D65940C0}" type="slidenum">
              <a:rPr lang="en-US" sz="1600" smtClean="0"/>
              <a:t>2</a:t>
            </a:fld>
            <a:endParaRPr lang="en-US" sz="1600" dirty="0"/>
          </a:p>
        </p:txBody>
      </p:sp>
    </p:spTree>
    <p:extLst>
      <p:ext uri="{BB962C8B-B14F-4D97-AF65-F5344CB8AC3E}">
        <p14:creationId xmlns:p14="http://schemas.microsoft.com/office/powerpoint/2010/main" val="1763281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en-US" sz="4000" dirty="0">
                <a:latin typeface="Comic Sans MS" panose="030F0702030302020204" pitchFamily="66" charset="0"/>
              </a:rPr>
              <a:t>What Will be Shared </a:t>
            </a:r>
            <a:br>
              <a:rPr lang="en-US" sz="4000" dirty="0">
                <a:latin typeface="Comic Sans MS" panose="030F0702030302020204" pitchFamily="66" charset="0"/>
              </a:rPr>
            </a:br>
            <a:r>
              <a:rPr lang="en-US" sz="4000" dirty="0">
                <a:latin typeface="Comic Sans MS" panose="030F0702030302020204" pitchFamily="66" charset="0"/>
              </a:rPr>
              <a:t>with the Public?</a:t>
            </a:r>
          </a:p>
        </p:txBody>
      </p:sp>
      <p:sp>
        <p:nvSpPr>
          <p:cNvPr id="3" name="Content Placeholder 2"/>
          <p:cNvSpPr>
            <a:spLocks noGrp="1"/>
          </p:cNvSpPr>
          <p:nvPr>
            <p:ph idx="1"/>
          </p:nvPr>
        </p:nvSpPr>
        <p:spPr>
          <a:xfrm>
            <a:off x="457200" y="1676400"/>
            <a:ext cx="8229600" cy="4525963"/>
          </a:xfrm>
        </p:spPr>
        <p:txBody>
          <a:bodyPr>
            <a:normAutofit/>
          </a:bodyPr>
          <a:lstStyle/>
          <a:p>
            <a:r>
              <a:rPr lang="en-US" sz="2400" dirty="0">
                <a:latin typeface="Comic Sans MS" panose="030F0702030302020204" pitchFamily="66" charset="0"/>
              </a:rPr>
              <a:t>The PAE results will be included in the current HAI public report--link on </a:t>
            </a:r>
            <a:r>
              <a:rPr lang="en-US" sz="2400" dirty="0">
                <a:latin typeface="Comic Sans MS" panose="030F0702030302020204" pitchFamily="66" charset="0"/>
                <a:hlinkClick r:id="rId3"/>
              </a:rPr>
              <a:t>www.HAITexas.org</a:t>
            </a:r>
            <a:r>
              <a:rPr lang="en-US" sz="2400" dirty="0">
                <a:latin typeface="Comic Sans MS" panose="030F0702030302020204" pitchFamily="66" charset="0"/>
              </a:rPr>
              <a:t>.	</a:t>
            </a:r>
          </a:p>
          <a:p>
            <a:r>
              <a:rPr lang="en-US" sz="2400" dirty="0">
                <a:latin typeface="Comic Sans MS" panose="030F0702030302020204" pitchFamily="66" charset="0"/>
              </a:rPr>
              <a:t>PAEs will be reported by facility, by name and by number.</a:t>
            </a:r>
          </a:p>
          <a:p>
            <a:r>
              <a:rPr lang="en-US" sz="2400" dirty="0">
                <a:latin typeface="Comic Sans MS" panose="030F0702030302020204" pitchFamily="66" charset="0"/>
              </a:rPr>
              <a:t>Example:</a:t>
            </a:r>
          </a:p>
        </p:txBody>
      </p:sp>
      <p:sp>
        <p:nvSpPr>
          <p:cNvPr id="4" name="Slide Number Placeholder 3"/>
          <p:cNvSpPr>
            <a:spLocks noGrp="1"/>
          </p:cNvSpPr>
          <p:nvPr>
            <p:ph type="sldNum" sz="quarter" idx="12"/>
          </p:nvPr>
        </p:nvSpPr>
        <p:spPr/>
        <p:txBody>
          <a:bodyPr/>
          <a:lstStyle/>
          <a:p>
            <a:fld id="{1A280C3B-7331-4332-B612-1B44D65940C0}" type="slidenum">
              <a:rPr lang="en-US" sz="1600" smtClean="0"/>
              <a:t>20</a:t>
            </a:fld>
            <a:endParaRPr lang="en-US" sz="1600" dirty="0"/>
          </a:p>
        </p:txBody>
      </p:sp>
      <p:graphicFrame>
        <p:nvGraphicFramePr>
          <p:cNvPr id="5" name="Table 4"/>
          <p:cNvGraphicFramePr>
            <a:graphicFrameLocks noGrp="1"/>
          </p:cNvGraphicFramePr>
          <p:nvPr>
            <p:extLst>
              <p:ext uri="{D42A27DB-BD31-4B8C-83A1-F6EECF244321}">
                <p14:modId xmlns:p14="http://schemas.microsoft.com/office/powerpoint/2010/main" val="2319221537"/>
              </p:ext>
            </p:extLst>
          </p:nvPr>
        </p:nvGraphicFramePr>
        <p:xfrm>
          <a:off x="609600" y="3810000"/>
          <a:ext cx="7696201" cy="2590800"/>
        </p:xfrm>
        <a:graphic>
          <a:graphicData uri="http://schemas.openxmlformats.org/drawingml/2006/table">
            <a:tbl>
              <a:tblPr firstRow="1" bandRow="1">
                <a:tableStyleId>{5C22544A-7EE6-4342-B048-85BDC9FD1C3A}</a:tableStyleId>
              </a:tblPr>
              <a:tblGrid>
                <a:gridCol w="5715000">
                  <a:extLst>
                    <a:ext uri="{9D8B030D-6E8A-4147-A177-3AD203B41FA5}">
                      <a16:colId xmlns:a16="http://schemas.microsoft.com/office/drawing/2014/main" val="20000"/>
                    </a:ext>
                  </a:extLst>
                </a:gridCol>
                <a:gridCol w="1981201">
                  <a:extLst>
                    <a:ext uri="{9D8B030D-6E8A-4147-A177-3AD203B41FA5}">
                      <a16:colId xmlns:a16="http://schemas.microsoft.com/office/drawing/2014/main" val="20001"/>
                    </a:ext>
                  </a:extLst>
                </a:gridCol>
              </a:tblGrid>
              <a:tr h="526273">
                <a:tc>
                  <a:txBody>
                    <a:bodyPr/>
                    <a:lstStyle/>
                    <a:p>
                      <a:pPr algn="ctr"/>
                      <a:r>
                        <a:rPr lang="en-US" b="0" dirty="0"/>
                        <a:t>Type of Event</a:t>
                      </a:r>
                    </a:p>
                  </a:txBody>
                  <a:tcPr anchor="ctr">
                    <a:solidFill>
                      <a:srgbClr val="0070C0"/>
                    </a:solidFill>
                  </a:tcPr>
                </a:tc>
                <a:tc>
                  <a:txBody>
                    <a:bodyPr/>
                    <a:lstStyle/>
                    <a:p>
                      <a:pPr algn="ctr"/>
                      <a:r>
                        <a:rPr lang="en-US" b="0" dirty="0"/>
                        <a:t>Total Number</a:t>
                      </a:r>
                    </a:p>
                  </a:txBody>
                  <a:tcPr anchor="ctr">
                    <a:solidFill>
                      <a:srgbClr val="0070C0"/>
                    </a:solidFill>
                  </a:tcPr>
                </a:tc>
                <a:extLst>
                  <a:ext uri="{0D108BD9-81ED-4DB2-BD59-A6C34878D82A}">
                    <a16:rowId xmlns:a16="http://schemas.microsoft.com/office/drawing/2014/main" val="10000"/>
                  </a:ext>
                </a:extLst>
              </a:tr>
              <a:tr h="10739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bg1"/>
                          </a:solidFill>
                          <a:latin typeface="Comic Sans MS" panose="030F0702030302020204" pitchFamily="66" charset="0"/>
                        </a:rPr>
                        <a:t>Patient death or severe harm associated with unsafe administration of blood or blood products</a:t>
                      </a:r>
                    </a:p>
                  </a:txBody>
                  <a:tcPr anchor="ctr">
                    <a:solidFill>
                      <a:srgbClr val="0070C0"/>
                    </a:solidFill>
                  </a:tcPr>
                </a:tc>
                <a:tc>
                  <a:txBody>
                    <a:bodyPr/>
                    <a:lstStyle/>
                    <a:p>
                      <a:pPr algn="ctr"/>
                      <a:r>
                        <a:rPr lang="en-US" b="0" dirty="0">
                          <a:solidFill>
                            <a:schemeClr val="bg1"/>
                          </a:solidFill>
                        </a:rPr>
                        <a:t>1</a:t>
                      </a:r>
                    </a:p>
                  </a:txBody>
                  <a:tcPr anchor="ctr">
                    <a:solidFill>
                      <a:srgbClr val="0070C0"/>
                    </a:solidFill>
                  </a:tcPr>
                </a:tc>
                <a:extLst>
                  <a:ext uri="{0D108BD9-81ED-4DB2-BD59-A6C34878D82A}">
                    <a16:rowId xmlns:a16="http://schemas.microsoft.com/office/drawing/2014/main" val="10001"/>
                  </a:ext>
                </a:extLst>
              </a:tr>
              <a:tr h="9906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bg1"/>
                          </a:solidFill>
                          <a:latin typeface="Comic Sans MS" panose="030F0702030302020204" pitchFamily="66" charset="0"/>
                        </a:rPr>
                        <a:t>Foreign</a:t>
                      </a:r>
                      <a:r>
                        <a:rPr lang="en-US" sz="1800" b="0" baseline="0" dirty="0">
                          <a:solidFill>
                            <a:schemeClr val="bg1"/>
                          </a:solidFill>
                          <a:latin typeface="Comic Sans MS" panose="030F0702030302020204" pitchFamily="66" charset="0"/>
                        </a:rPr>
                        <a:t> object retained after surgery</a:t>
                      </a:r>
                      <a:endParaRPr lang="en-US" sz="1800" b="0" dirty="0">
                        <a:solidFill>
                          <a:schemeClr val="bg1"/>
                        </a:solidFill>
                        <a:latin typeface="Comic Sans MS" panose="030F0702030302020204" pitchFamily="66" charset="0"/>
                      </a:endParaRPr>
                    </a:p>
                  </a:txBody>
                  <a:tcPr anchor="ctr">
                    <a:solidFill>
                      <a:srgbClr val="0070C0"/>
                    </a:solidFill>
                  </a:tcPr>
                </a:tc>
                <a:tc>
                  <a:txBody>
                    <a:bodyPr/>
                    <a:lstStyle/>
                    <a:p>
                      <a:pPr algn="ctr"/>
                      <a:r>
                        <a:rPr lang="en-US" b="0" dirty="0">
                          <a:solidFill>
                            <a:schemeClr val="bg1"/>
                          </a:solidFill>
                          <a:latin typeface="Comic Sans MS" panose="030F0702030302020204" pitchFamily="66" charset="0"/>
                        </a:rPr>
                        <a:t>1</a:t>
                      </a:r>
                    </a:p>
                  </a:txBody>
                  <a:tcPr anchor="ctr">
                    <a:solidFill>
                      <a:srgbClr val="0070C0"/>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35474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a:normAutofit/>
          </a:bodyPr>
          <a:lstStyle/>
          <a:p>
            <a:r>
              <a:rPr lang="en-US" sz="4000" dirty="0">
                <a:latin typeface="Comic Sans MS" panose="030F0702030302020204" pitchFamily="66" charset="0"/>
              </a:rPr>
              <a:t>53 PAEs Reported YTD</a:t>
            </a:r>
            <a:endParaRPr lang="en-US" sz="4000" dirty="0"/>
          </a:p>
        </p:txBody>
      </p:sp>
      <p:sp>
        <p:nvSpPr>
          <p:cNvPr id="3" name="Slide Number Placeholder 2"/>
          <p:cNvSpPr>
            <a:spLocks noGrp="1"/>
          </p:cNvSpPr>
          <p:nvPr>
            <p:ph type="sldNum" sz="quarter" idx="12"/>
          </p:nvPr>
        </p:nvSpPr>
        <p:spPr/>
        <p:txBody>
          <a:bodyPr/>
          <a:lstStyle/>
          <a:p>
            <a:fld id="{1A280C3B-7331-4332-B612-1B44D65940C0}" type="slidenum">
              <a:rPr lang="en-US" sz="1600" smtClean="0"/>
              <a:t>21</a:t>
            </a:fld>
            <a:endParaRPr lang="en-US" sz="1600" dirty="0"/>
          </a:p>
        </p:txBody>
      </p:sp>
      <p:graphicFrame>
        <p:nvGraphicFramePr>
          <p:cNvPr id="5" name="Table 4"/>
          <p:cNvGraphicFramePr>
            <a:graphicFrameLocks noGrp="1"/>
          </p:cNvGraphicFramePr>
          <p:nvPr>
            <p:extLst>
              <p:ext uri="{D42A27DB-BD31-4B8C-83A1-F6EECF244321}">
                <p14:modId xmlns:p14="http://schemas.microsoft.com/office/powerpoint/2010/main" val="4185893077"/>
              </p:ext>
            </p:extLst>
          </p:nvPr>
        </p:nvGraphicFramePr>
        <p:xfrm>
          <a:off x="381000" y="838200"/>
          <a:ext cx="8458200" cy="5562601"/>
        </p:xfrm>
        <a:graphic>
          <a:graphicData uri="http://schemas.openxmlformats.org/drawingml/2006/table">
            <a:tbl>
              <a:tblPr firstRow="1" bandRow="1">
                <a:tableStyleId>{5C22544A-7EE6-4342-B048-85BDC9FD1C3A}</a:tableStyleId>
              </a:tblPr>
              <a:tblGrid>
                <a:gridCol w="7261285">
                  <a:extLst>
                    <a:ext uri="{9D8B030D-6E8A-4147-A177-3AD203B41FA5}">
                      <a16:colId xmlns:a16="http://schemas.microsoft.com/office/drawing/2014/main" val="20000"/>
                    </a:ext>
                  </a:extLst>
                </a:gridCol>
                <a:gridCol w="1196915">
                  <a:extLst>
                    <a:ext uri="{9D8B030D-6E8A-4147-A177-3AD203B41FA5}">
                      <a16:colId xmlns:a16="http://schemas.microsoft.com/office/drawing/2014/main" val="20001"/>
                    </a:ext>
                  </a:extLst>
                </a:gridCol>
              </a:tblGrid>
              <a:tr h="657100">
                <a:tc>
                  <a:txBody>
                    <a:bodyPr/>
                    <a:lstStyle/>
                    <a:p>
                      <a:pPr algn="ctr"/>
                      <a:r>
                        <a:rPr lang="en-US" b="0" dirty="0"/>
                        <a:t>Type of Event</a:t>
                      </a:r>
                    </a:p>
                  </a:txBody>
                  <a:tcPr anchor="ctr">
                    <a:solidFill>
                      <a:srgbClr val="0070C0"/>
                    </a:solidFill>
                  </a:tcPr>
                </a:tc>
                <a:tc>
                  <a:txBody>
                    <a:bodyPr/>
                    <a:lstStyle/>
                    <a:p>
                      <a:pPr algn="ctr"/>
                      <a:r>
                        <a:rPr lang="en-US" b="0" dirty="0"/>
                        <a:t>Total Number</a:t>
                      </a:r>
                    </a:p>
                  </a:txBody>
                  <a:tcPr anchor="ctr">
                    <a:solidFill>
                      <a:srgbClr val="0070C0"/>
                    </a:solidFill>
                  </a:tcPr>
                </a:tc>
                <a:extLst>
                  <a:ext uri="{0D108BD9-81ED-4DB2-BD59-A6C34878D82A}">
                    <a16:rowId xmlns:a16="http://schemas.microsoft.com/office/drawing/2014/main" val="10000"/>
                  </a:ext>
                </a:extLst>
              </a:tr>
              <a:tr h="4412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bg1"/>
                          </a:solidFill>
                          <a:latin typeface="Comic Sans MS" panose="030F0702030302020204" pitchFamily="66" charset="0"/>
                        </a:rPr>
                        <a:t>Patient Death or Severe Harm Associated with a Fall Resulting in a</a:t>
                      </a:r>
                      <a:r>
                        <a:rPr lang="en-US" sz="1400" b="0" baseline="0" dirty="0">
                          <a:solidFill>
                            <a:schemeClr val="bg1"/>
                          </a:solidFill>
                          <a:latin typeface="Comic Sans MS" panose="030F0702030302020204" pitchFamily="66" charset="0"/>
                        </a:rPr>
                        <a:t> </a:t>
                      </a:r>
                      <a:r>
                        <a:rPr lang="en-US" sz="1400" b="0" dirty="0">
                          <a:solidFill>
                            <a:schemeClr val="bg1"/>
                          </a:solidFill>
                          <a:latin typeface="Comic Sans MS" panose="030F0702030302020204" pitchFamily="66" charset="0"/>
                        </a:rPr>
                        <a:t>Fracture</a:t>
                      </a:r>
                    </a:p>
                  </a:txBody>
                  <a:tcPr>
                    <a:solidFill>
                      <a:srgbClr val="0070C0"/>
                    </a:solidFill>
                  </a:tcPr>
                </a:tc>
                <a:tc>
                  <a:txBody>
                    <a:bodyPr/>
                    <a:lstStyle/>
                    <a:p>
                      <a:pPr algn="ctr"/>
                      <a:r>
                        <a:rPr lang="en-US" sz="1400" b="0" dirty="0">
                          <a:solidFill>
                            <a:schemeClr val="bg1"/>
                          </a:solidFill>
                          <a:latin typeface="Comic Sans MS" panose="030F0702030302020204" pitchFamily="66" charset="0"/>
                        </a:rPr>
                        <a:t>19</a:t>
                      </a:r>
                    </a:p>
                  </a:txBody>
                  <a:tcPr>
                    <a:solidFill>
                      <a:srgbClr val="0070C0"/>
                    </a:solidFill>
                  </a:tcPr>
                </a:tc>
                <a:extLst>
                  <a:ext uri="{0D108BD9-81ED-4DB2-BD59-A6C34878D82A}">
                    <a16:rowId xmlns:a16="http://schemas.microsoft.com/office/drawing/2014/main" val="10001"/>
                  </a:ext>
                </a:extLst>
              </a:tr>
              <a:tr h="3649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bg1"/>
                          </a:solidFill>
                          <a:latin typeface="Comic Sans MS" panose="030F0702030302020204" pitchFamily="66" charset="0"/>
                        </a:rPr>
                        <a:t>Foreign Object Retained After Surgery</a:t>
                      </a:r>
                    </a:p>
                  </a:txBody>
                  <a:tcPr>
                    <a:solidFill>
                      <a:srgbClr val="0070C0"/>
                    </a:solidFill>
                  </a:tcPr>
                </a:tc>
                <a:tc>
                  <a:txBody>
                    <a:bodyPr/>
                    <a:lstStyle/>
                    <a:p>
                      <a:pPr algn="ctr"/>
                      <a:r>
                        <a:rPr lang="en-US" sz="1400" b="0" dirty="0">
                          <a:solidFill>
                            <a:schemeClr val="bg1"/>
                          </a:solidFill>
                          <a:latin typeface="Comic Sans MS" panose="030F0702030302020204" pitchFamily="66" charset="0"/>
                        </a:rPr>
                        <a:t>9</a:t>
                      </a:r>
                    </a:p>
                  </a:txBody>
                  <a:tcPr>
                    <a:solidFill>
                      <a:srgbClr val="0070C0"/>
                    </a:solidFill>
                  </a:tcPr>
                </a:tc>
                <a:extLst>
                  <a:ext uri="{0D108BD9-81ED-4DB2-BD59-A6C34878D82A}">
                    <a16:rowId xmlns:a16="http://schemas.microsoft.com/office/drawing/2014/main" val="10002"/>
                  </a:ext>
                </a:extLst>
              </a:tr>
              <a:tr h="6031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bg1"/>
                          </a:solidFill>
                          <a:latin typeface="Comic Sans MS" panose="030F0702030302020204" pitchFamily="66" charset="0"/>
                        </a:rPr>
                        <a:t>Patient Death or Severe Harm Associated with a Fall Resulting in an Intracranial Injury</a:t>
                      </a:r>
                    </a:p>
                  </a:txBody>
                  <a:tcPr>
                    <a:solidFill>
                      <a:srgbClr val="0070C0"/>
                    </a:solidFill>
                  </a:tcPr>
                </a:tc>
                <a:tc>
                  <a:txBody>
                    <a:bodyPr/>
                    <a:lstStyle/>
                    <a:p>
                      <a:pPr algn="ctr"/>
                      <a:r>
                        <a:rPr lang="en-US" sz="1400" b="0" dirty="0">
                          <a:solidFill>
                            <a:schemeClr val="bg1"/>
                          </a:solidFill>
                          <a:latin typeface="Comic Sans MS" panose="030F0702030302020204" pitchFamily="66" charset="0"/>
                        </a:rPr>
                        <a:t>7</a:t>
                      </a:r>
                    </a:p>
                  </a:txBody>
                  <a:tcPr>
                    <a:solidFill>
                      <a:srgbClr val="0070C0"/>
                    </a:solidFill>
                  </a:tcPr>
                </a:tc>
                <a:extLst>
                  <a:ext uri="{0D108BD9-81ED-4DB2-BD59-A6C34878D82A}">
                    <a16:rowId xmlns:a16="http://schemas.microsoft.com/office/drawing/2014/main" val="10003"/>
                  </a:ext>
                </a:extLst>
              </a:tr>
              <a:tr h="3810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bg1"/>
                          </a:solidFill>
                          <a:latin typeface="Comic Sans MS" panose="030F0702030302020204" pitchFamily="66" charset="0"/>
                        </a:rPr>
                        <a:t>Wrong Site Surgery</a:t>
                      </a:r>
                    </a:p>
                  </a:txBody>
                  <a:tcPr>
                    <a:solidFill>
                      <a:srgbClr val="0070C0"/>
                    </a:solidFill>
                  </a:tcPr>
                </a:tc>
                <a:tc>
                  <a:txBody>
                    <a:bodyPr/>
                    <a:lstStyle/>
                    <a:p>
                      <a:pPr algn="ctr"/>
                      <a:r>
                        <a:rPr lang="en-US" sz="1400" b="0" dirty="0">
                          <a:solidFill>
                            <a:schemeClr val="bg1"/>
                          </a:solidFill>
                          <a:latin typeface="Comic Sans MS" panose="030F0702030302020204" pitchFamily="66" charset="0"/>
                        </a:rPr>
                        <a:t>7</a:t>
                      </a:r>
                    </a:p>
                  </a:txBody>
                  <a:tcPr>
                    <a:solidFill>
                      <a:srgbClr val="0070C0"/>
                    </a:solidFill>
                  </a:tcPr>
                </a:tc>
                <a:extLst>
                  <a:ext uri="{0D108BD9-81ED-4DB2-BD59-A6C34878D82A}">
                    <a16:rowId xmlns:a16="http://schemas.microsoft.com/office/drawing/2014/main" val="10004"/>
                  </a:ext>
                </a:extLst>
              </a:tr>
              <a:tr h="3810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bg1"/>
                          </a:solidFill>
                          <a:latin typeface="Comic Sans MS" panose="030F0702030302020204" pitchFamily="66" charset="0"/>
                        </a:rPr>
                        <a:t>Wrong Surgery/Procedure</a:t>
                      </a:r>
                    </a:p>
                  </a:txBody>
                  <a:tcPr>
                    <a:solidFill>
                      <a:srgbClr val="0070C0"/>
                    </a:solidFill>
                  </a:tcPr>
                </a:tc>
                <a:tc>
                  <a:txBody>
                    <a:bodyPr/>
                    <a:lstStyle/>
                    <a:p>
                      <a:pPr algn="ctr"/>
                      <a:r>
                        <a:rPr lang="en-US" sz="1400" b="0" dirty="0">
                          <a:solidFill>
                            <a:schemeClr val="bg1"/>
                          </a:solidFill>
                          <a:latin typeface="Comic Sans MS" panose="030F0702030302020204" pitchFamily="66" charset="0"/>
                        </a:rPr>
                        <a:t>6</a:t>
                      </a:r>
                    </a:p>
                  </a:txBody>
                  <a:tcPr>
                    <a:solidFill>
                      <a:srgbClr val="0070C0"/>
                    </a:solidFill>
                  </a:tcPr>
                </a:tc>
                <a:extLst>
                  <a:ext uri="{0D108BD9-81ED-4DB2-BD59-A6C34878D82A}">
                    <a16:rowId xmlns:a16="http://schemas.microsoft.com/office/drawing/2014/main" val="10005"/>
                  </a:ext>
                </a:extLst>
              </a:tr>
              <a:tr h="583695">
                <a:tc>
                  <a:txBody>
                    <a:bodyPr/>
                    <a:lstStyle/>
                    <a:p>
                      <a:pPr algn="ctr"/>
                      <a:r>
                        <a:rPr lang="en-US" sz="1400" b="0" dirty="0">
                          <a:solidFill>
                            <a:schemeClr val="bg1"/>
                          </a:solidFill>
                          <a:latin typeface="Comic Sans MS" panose="030F0702030302020204" pitchFamily="66" charset="0"/>
                        </a:rPr>
                        <a:t>Patient Death or Severe Harm Resulting from Failure to Follow Up or Communicate Laboratory, Pathology or Radiology Test Results</a:t>
                      </a:r>
                      <a:endParaRPr lang="en-US" sz="1400" b="0" dirty="0">
                        <a:latin typeface="Comic Sans MS" panose="030F0702030302020204" pitchFamily="66" charset="0"/>
                      </a:endParaRPr>
                    </a:p>
                  </a:txBody>
                  <a:tcPr>
                    <a:solidFill>
                      <a:srgbClr val="0070C0"/>
                    </a:solidFill>
                  </a:tcPr>
                </a:tc>
                <a:tc>
                  <a:txBody>
                    <a:bodyPr/>
                    <a:lstStyle/>
                    <a:p>
                      <a:pPr algn="ctr"/>
                      <a:r>
                        <a:rPr lang="en-US" sz="1400" b="0" dirty="0">
                          <a:solidFill>
                            <a:schemeClr val="bg1"/>
                          </a:solidFill>
                          <a:latin typeface="Comic Sans MS" panose="030F0702030302020204" pitchFamily="66" charset="0"/>
                        </a:rPr>
                        <a:t>1</a:t>
                      </a:r>
                    </a:p>
                  </a:txBody>
                  <a:tcPr>
                    <a:solidFill>
                      <a:srgbClr val="0070C0"/>
                    </a:solidFill>
                  </a:tcPr>
                </a:tc>
                <a:extLst>
                  <a:ext uri="{0D108BD9-81ED-4DB2-BD59-A6C34878D82A}">
                    <a16:rowId xmlns:a16="http://schemas.microsoft.com/office/drawing/2014/main" val="10006"/>
                  </a:ext>
                </a:extLst>
              </a:tr>
              <a:tr h="635753">
                <a:tc>
                  <a:txBody>
                    <a:bodyPr/>
                    <a:lstStyle/>
                    <a:p>
                      <a:pPr algn="ctr"/>
                      <a:r>
                        <a:rPr lang="en-US" sz="1400" b="0" dirty="0">
                          <a:solidFill>
                            <a:schemeClr val="bg1"/>
                          </a:solidFill>
                          <a:latin typeface="Comic Sans MS" panose="030F0702030302020204" pitchFamily="66" charset="0"/>
                        </a:rPr>
                        <a:t>Perinatal</a:t>
                      </a:r>
                      <a:r>
                        <a:rPr lang="en-US" sz="1400" b="0" baseline="0" dirty="0">
                          <a:solidFill>
                            <a:schemeClr val="bg1"/>
                          </a:solidFill>
                          <a:latin typeface="Comic Sans MS" panose="030F0702030302020204" pitchFamily="66" charset="0"/>
                        </a:rPr>
                        <a:t> Death or Severe Harm (maternal or neonate) Associated with Labor or Delivery in a Low-Risk Pregnancy while being cared for in a health care facility</a:t>
                      </a:r>
                      <a:endParaRPr lang="en-US" sz="1400" b="0" dirty="0">
                        <a:solidFill>
                          <a:schemeClr val="bg1"/>
                        </a:solidFill>
                        <a:latin typeface="Comic Sans MS" panose="030F0702030302020204" pitchFamily="66" charset="0"/>
                      </a:endParaRPr>
                    </a:p>
                  </a:txBody>
                  <a:tcPr>
                    <a:solidFill>
                      <a:srgbClr val="0070C0"/>
                    </a:solidFill>
                  </a:tcPr>
                </a:tc>
                <a:tc>
                  <a:txBody>
                    <a:bodyPr/>
                    <a:lstStyle/>
                    <a:p>
                      <a:pPr algn="ctr"/>
                      <a:r>
                        <a:rPr lang="en-US" sz="1400" b="0" dirty="0">
                          <a:solidFill>
                            <a:schemeClr val="bg1"/>
                          </a:solidFill>
                          <a:latin typeface="Comic Sans MS" panose="030F0702030302020204" pitchFamily="66" charset="0"/>
                        </a:rPr>
                        <a:t>1</a:t>
                      </a:r>
                    </a:p>
                  </a:txBody>
                  <a:tcPr>
                    <a:solidFill>
                      <a:srgbClr val="0070C0"/>
                    </a:solidFill>
                  </a:tcPr>
                </a:tc>
                <a:extLst>
                  <a:ext uri="{0D108BD9-81ED-4DB2-BD59-A6C34878D82A}">
                    <a16:rowId xmlns:a16="http://schemas.microsoft.com/office/drawing/2014/main" val="10007"/>
                  </a:ext>
                </a:extLst>
              </a:tr>
              <a:tr h="381077">
                <a:tc>
                  <a:txBody>
                    <a:bodyPr/>
                    <a:lstStyle/>
                    <a:p>
                      <a:pPr algn="ctr"/>
                      <a:r>
                        <a:rPr lang="en-US" sz="1400" b="0" dirty="0">
                          <a:solidFill>
                            <a:schemeClr val="bg1"/>
                          </a:solidFill>
                          <a:latin typeface="Comic Sans MS" panose="030F0702030302020204" pitchFamily="66" charset="0"/>
                        </a:rPr>
                        <a:t>Patient</a:t>
                      </a:r>
                      <a:r>
                        <a:rPr lang="en-US" sz="1400" b="0" baseline="0" dirty="0">
                          <a:solidFill>
                            <a:schemeClr val="bg1"/>
                          </a:solidFill>
                          <a:latin typeface="Comic Sans MS" panose="030F0702030302020204" pitchFamily="66" charset="0"/>
                        </a:rPr>
                        <a:t> Death or Severe Harm Associated with a Fall Resulting in Other Injury</a:t>
                      </a:r>
                      <a:endParaRPr lang="en-US" sz="1400" b="0" dirty="0">
                        <a:solidFill>
                          <a:schemeClr val="bg1"/>
                        </a:solidFill>
                        <a:latin typeface="Comic Sans MS" panose="030F0702030302020204" pitchFamily="66" charset="0"/>
                      </a:endParaRPr>
                    </a:p>
                  </a:txBody>
                  <a:tcPr>
                    <a:solidFill>
                      <a:srgbClr val="0070C0"/>
                    </a:solidFill>
                  </a:tcPr>
                </a:tc>
                <a:tc>
                  <a:txBody>
                    <a:bodyPr/>
                    <a:lstStyle/>
                    <a:p>
                      <a:pPr algn="ctr"/>
                      <a:r>
                        <a:rPr lang="en-US" sz="1400" b="0" dirty="0">
                          <a:solidFill>
                            <a:schemeClr val="bg1"/>
                          </a:solidFill>
                          <a:latin typeface="Comic Sans MS" panose="030F0702030302020204" pitchFamily="66" charset="0"/>
                        </a:rPr>
                        <a:t>1</a:t>
                      </a:r>
                    </a:p>
                  </a:txBody>
                  <a:tcPr>
                    <a:solidFill>
                      <a:srgbClr val="0070C0"/>
                    </a:solidFill>
                  </a:tcPr>
                </a:tc>
                <a:extLst>
                  <a:ext uri="{0D108BD9-81ED-4DB2-BD59-A6C34878D82A}">
                    <a16:rowId xmlns:a16="http://schemas.microsoft.com/office/drawing/2014/main" val="10008"/>
                  </a:ext>
                </a:extLst>
              </a:tr>
              <a:tr h="609725">
                <a:tc>
                  <a:txBody>
                    <a:bodyPr/>
                    <a:lstStyle/>
                    <a:p>
                      <a:pPr algn="ctr"/>
                      <a:r>
                        <a:rPr lang="en-US" sz="1400" b="0" dirty="0">
                          <a:solidFill>
                            <a:schemeClr val="bg1"/>
                          </a:solidFill>
                          <a:latin typeface="Comic Sans MS" panose="030F0702030302020204" pitchFamily="66" charset="0"/>
                        </a:rPr>
                        <a:t>Patient</a:t>
                      </a:r>
                      <a:r>
                        <a:rPr lang="en-US" sz="1400" b="0" baseline="0" dirty="0">
                          <a:solidFill>
                            <a:schemeClr val="bg1"/>
                          </a:solidFill>
                          <a:latin typeface="Comic Sans MS" panose="030F0702030302020204" pitchFamily="66" charset="0"/>
                        </a:rPr>
                        <a:t> Death or Severe Harm Associated with the Use of Physical Restraints or Bedrails while being cared for in a health care facility</a:t>
                      </a:r>
                      <a:endParaRPr lang="en-US" sz="1400" b="0" dirty="0">
                        <a:solidFill>
                          <a:schemeClr val="bg1"/>
                        </a:solidFill>
                        <a:latin typeface="Comic Sans MS" panose="030F0702030302020204" pitchFamily="66" charset="0"/>
                      </a:endParaRPr>
                    </a:p>
                  </a:txBody>
                  <a:tcPr>
                    <a:solidFill>
                      <a:srgbClr val="0070C0"/>
                    </a:solidFill>
                  </a:tcPr>
                </a:tc>
                <a:tc>
                  <a:txBody>
                    <a:bodyPr/>
                    <a:lstStyle/>
                    <a:p>
                      <a:pPr algn="ctr"/>
                      <a:r>
                        <a:rPr lang="en-US" sz="1400" b="0" dirty="0">
                          <a:solidFill>
                            <a:schemeClr val="bg1"/>
                          </a:solidFill>
                          <a:latin typeface="Comic Sans MS" panose="030F0702030302020204" pitchFamily="66" charset="0"/>
                        </a:rPr>
                        <a:t>1</a:t>
                      </a:r>
                    </a:p>
                  </a:txBody>
                  <a:tcPr>
                    <a:solidFill>
                      <a:srgbClr val="0070C0"/>
                    </a:solidFill>
                  </a:tcPr>
                </a:tc>
                <a:extLst>
                  <a:ext uri="{0D108BD9-81ED-4DB2-BD59-A6C34878D82A}">
                    <a16:rowId xmlns:a16="http://schemas.microsoft.com/office/drawing/2014/main" val="10009"/>
                  </a:ext>
                </a:extLst>
              </a:tr>
              <a:tr h="523828">
                <a:tc>
                  <a:txBody>
                    <a:bodyPr/>
                    <a:lstStyle/>
                    <a:p>
                      <a:pPr algn="ctr"/>
                      <a:r>
                        <a:rPr lang="en-US" sz="1400" b="0" dirty="0">
                          <a:solidFill>
                            <a:schemeClr val="bg1"/>
                          </a:solidFill>
                          <a:latin typeface="Comic Sans MS" panose="030F0702030302020204" pitchFamily="66" charset="0"/>
                        </a:rPr>
                        <a:t>Intra-operative or Immediately</a:t>
                      </a:r>
                      <a:r>
                        <a:rPr lang="en-US" sz="1400" b="0" baseline="0" dirty="0">
                          <a:solidFill>
                            <a:schemeClr val="bg1"/>
                          </a:solidFill>
                          <a:latin typeface="Comic Sans MS" panose="030F0702030302020204" pitchFamily="66" charset="0"/>
                        </a:rPr>
                        <a:t> Post-operative Death of an ASA Class 1 Patient</a:t>
                      </a:r>
                      <a:endParaRPr lang="en-US" sz="1400" b="0" dirty="0">
                        <a:solidFill>
                          <a:schemeClr val="bg1"/>
                        </a:solidFill>
                        <a:latin typeface="Comic Sans MS" panose="030F0702030302020204" pitchFamily="66" charset="0"/>
                      </a:endParaRPr>
                    </a:p>
                  </a:txBody>
                  <a:tcPr>
                    <a:solidFill>
                      <a:srgbClr val="0070C0"/>
                    </a:solidFill>
                  </a:tcPr>
                </a:tc>
                <a:tc>
                  <a:txBody>
                    <a:bodyPr/>
                    <a:lstStyle/>
                    <a:p>
                      <a:pPr algn="ctr"/>
                      <a:r>
                        <a:rPr lang="en-US" sz="1400" b="0" dirty="0">
                          <a:solidFill>
                            <a:schemeClr val="bg1"/>
                          </a:solidFill>
                          <a:latin typeface="Comic Sans MS" panose="030F0702030302020204" pitchFamily="66" charset="0"/>
                        </a:rPr>
                        <a:t>1</a:t>
                      </a:r>
                    </a:p>
                  </a:txBody>
                  <a:tcPr>
                    <a:solidFill>
                      <a:srgbClr val="0070C0"/>
                    </a:solidFill>
                  </a:tcPr>
                </a:tc>
                <a:extLst>
                  <a:ext uri="{0D108BD9-81ED-4DB2-BD59-A6C34878D82A}">
                    <a16:rowId xmlns:a16="http://schemas.microsoft.com/office/drawing/2014/main" val="10010"/>
                  </a:ext>
                </a:extLst>
              </a:tr>
            </a:tbl>
          </a:graphicData>
        </a:graphic>
      </p:graphicFrame>
      <p:sp>
        <p:nvSpPr>
          <p:cNvPr id="6" name="TextBox 5"/>
          <p:cNvSpPr txBox="1"/>
          <p:nvPr/>
        </p:nvSpPr>
        <p:spPr>
          <a:xfrm>
            <a:off x="381000" y="6477000"/>
            <a:ext cx="7543799" cy="307777"/>
          </a:xfrm>
          <a:prstGeom prst="rect">
            <a:avLst/>
          </a:prstGeom>
          <a:noFill/>
        </p:spPr>
        <p:txBody>
          <a:bodyPr wrap="square" rtlCol="0">
            <a:spAutoFit/>
          </a:bodyPr>
          <a:lstStyle/>
          <a:p>
            <a:r>
              <a:rPr lang="en-US" sz="1400" dirty="0"/>
              <a:t>TxHSN 01/01/2015-04/27/15          27 Hospitals         9 ASCs </a:t>
            </a:r>
          </a:p>
        </p:txBody>
      </p:sp>
    </p:spTree>
    <p:extLst>
      <p:ext uri="{BB962C8B-B14F-4D97-AF65-F5344CB8AC3E}">
        <p14:creationId xmlns:p14="http://schemas.microsoft.com/office/powerpoint/2010/main" val="907882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703" y="-76200"/>
            <a:ext cx="8229600" cy="1143000"/>
          </a:xfrm>
        </p:spPr>
        <p:txBody>
          <a:bodyPr/>
          <a:lstStyle/>
          <a:p>
            <a:r>
              <a:rPr lang="en-US" dirty="0"/>
              <a:t>www.PAETexas.org</a:t>
            </a:r>
          </a:p>
        </p:txBody>
      </p:sp>
      <p:sp>
        <p:nvSpPr>
          <p:cNvPr id="3" name="Slide Number Placeholder 2"/>
          <p:cNvSpPr>
            <a:spLocks noGrp="1"/>
          </p:cNvSpPr>
          <p:nvPr>
            <p:ph type="sldNum" sz="quarter" idx="12"/>
          </p:nvPr>
        </p:nvSpPr>
        <p:spPr/>
        <p:txBody>
          <a:bodyPr/>
          <a:lstStyle/>
          <a:p>
            <a:fld id="{1A280C3B-7331-4332-B612-1B44D65940C0}" type="slidenum">
              <a:rPr lang="en-US" sz="1600" smtClean="0"/>
              <a:t>22</a:t>
            </a:fld>
            <a:endParaRPr lang="en-US" sz="16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607" y="900276"/>
            <a:ext cx="8545793" cy="542678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5" name="Rectangle 4"/>
          <p:cNvSpPr/>
          <p:nvPr/>
        </p:nvSpPr>
        <p:spPr>
          <a:xfrm>
            <a:off x="3048000" y="5774629"/>
            <a:ext cx="4572000" cy="461665"/>
          </a:xfrm>
          <a:prstGeom prst="rect">
            <a:avLst/>
          </a:prstGeom>
        </p:spPr>
        <p:txBody>
          <a:bodyPr wrap="square">
            <a:spAutoFit/>
          </a:bodyPr>
          <a:lstStyle/>
          <a:p>
            <a:pPr algn="ctr"/>
            <a:r>
              <a:rPr lang="en-US" sz="2400" b="1" u="sng" dirty="0">
                <a:solidFill>
                  <a:srgbClr val="008000"/>
                </a:solidFill>
                <a:latin typeface="Comic Sans MS" panose="030F0702030302020204" pitchFamily="66" charset="0"/>
              </a:rPr>
              <a:t>PAETexas@dshs.state.tx.us</a:t>
            </a:r>
          </a:p>
        </p:txBody>
      </p:sp>
    </p:spTree>
    <p:extLst>
      <p:ext uri="{BB962C8B-B14F-4D97-AF65-F5344CB8AC3E}">
        <p14:creationId xmlns:p14="http://schemas.microsoft.com/office/powerpoint/2010/main" val="897620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Lucida Handwriting" panose="03010101010101010101" pitchFamily="66" charset="0"/>
            </a:endParaRPr>
          </a:p>
        </p:txBody>
      </p:sp>
      <p:sp>
        <p:nvSpPr>
          <p:cNvPr id="3" name="Content Placeholder 2"/>
          <p:cNvSpPr>
            <a:spLocks noGrp="1"/>
          </p:cNvSpPr>
          <p:nvPr>
            <p:ph idx="1"/>
          </p:nvPr>
        </p:nvSpPr>
        <p:spPr>
          <a:xfrm>
            <a:off x="533400" y="2057400"/>
            <a:ext cx="7627144" cy="4114800"/>
          </a:xfrm>
        </p:spPr>
        <p:txBody>
          <a:bodyPr/>
          <a:lstStyle/>
          <a:p>
            <a:pPr marL="0" indent="0">
              <a:buNone/>
            </a:pPr>
            <a:endParaRPr lang="en-US" sz="4400" b="1" dirty="0">
              <a:solidFill>
                <a:srgbClr val="FF6600"/>
              </a:solidFill>
              <a:latin typeface="Lucida Handwriting" panose="03010101010101010101" pitchFamily="66" charset="0"/>
            </a:endParaRPr>
          </a:p>
          <a:p>
            <a:pPr marL="0" indent="0">
              <a:buNone/>
            </a:pPr>
            <a:r>
              <a:rPr lang="en-US" sz="4400" b="1" dirty="0">
                <a:solidFill>
                  <a:srgbClr val="CC0000"/>
                </a:solidFill>
                <a:latin typeface="Lucida Handwriting" panose="03010101010101010101" pitchFamily="66" charset="0"/>
              </a:rPr>
              <a:t>Questions?</a:t>
            </a:r>
          </a:p>
          <a:p>
            <a:pPr marL="0" indent="0">
              <a:buNone/>
            </a:pPr>
            <a:endParaRPr lang="en-US" sz="4400" b="1" dirty="0">
              <a:solidFill>
                <a:srgbClr val="CC0000"/>
              </a:solidFill>
              <a:latin typeface="Lucida Handwriting" panose="03010101010101010101" pitchFamily="66" charset="0"/>
            </a:endParaRPr>
          </a:p>
          <a:p>
            <a:pPr marL="0" indent="0">
              <a:buNone/>
            </a:pPr>
            <a:r>
              <a:rPr lang="en-US" sz="4400" b="1" dirty="0">
                <a:solidFill>
                  <a:srgbClr val="CC0000"/>
                </a:solidFill>
                <a:latin typeface="Lucida Handwriting" panose="03010101010101010101" pitchFamily="66" charset="0"/>
              </a:rPr>
              <a:t>Thank you!</a:t>
            </a:r>
            <a:endParaRPr lang="en-US" dirty="0">
              <a:solidFill>
                <a:srgbClr val="CC0000"/>
              </a:solidFill>
            </a:endParaRPr>
          </a:p>
        </p:txBody>
      </p:sp>
      <p:sp>
        <p:nvSpPr>
          <p:cNvPr id="7" name="Slide Number Placeholder 6"/>
          <p:cNvSpPr>
            <a:spLocks noGrp="1"/>
          </p:cNvSpPr>
          <p:nvPr>
            <p:ph type="sldNum" sz="quarter" idx="12"/>
          </p:nvPr>
        </p:nvSpPr>
        <p:spPr/>
        <p:txBody>
          <a:bodyPr/>
          <a:lstStyle/>
          <a:p>
            <a:fld id="{1A280C3B-7331-4332-B612-1B44D65940C0}" type="slidenum">
              <a:rPr lang="en-US" sz="1600" smtClean="0"/>
              <a:t>23</a:t>
            </a:fld>
            <a:endParaRPr lang="en-US" sz="1600" dirty="0"/>
          </a:p>
        </p:txBody>
      </p:sp>
      <p:pic>
        <p:nvPicPr>
          <p:cNvPr id="1027" name="Picture 3" descr="U:\Color_DSHS_Ban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5409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vgillespie648\AppData\Local\Microsoft\Windows\Temporary Internet Files\Content.IE5\1R7IV44D\Texas_Hill_Country_-_Kevin_McNeal[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674" y="1828800"/>
            <a:ext cx="8446326" cy="464506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16674" y="3200400"/>
            <a:ext cx="3493325" cy="1754326"/>
          </a:xfrm>
          <a:prstGeom prst="rect">
            <a:avLst/>
          </a:prstGeom>
          <a:noFill/>
        </p:spPr>
        <p:txBody>
          <a:bodyPr wrap="square" lIns="91440" tIns="45720" rIns="91440" bIns="45720">
            <a:spAutoFit/>
          </a:bodyPr>
          <a:lstStyle/>
          <a:p>
            <a:pPr algn="ctr"/>
            <a:r>
              <a:rPr lang="en-US" sz="5400" b="1" cap="none" spc="0" dirty="0">
                <a:ln w="1905"/>
                <a:solidFill>
                  <a:srgbClr val="FFFF00"/>
                </a:solidFill>
                <a:effectLst>
                  <a:innerShdw blurRad="69850" dist="43180" dir="5400000">
                    <a:srgbClr val="000000">
                      <a:alpha val="65000"/>
                    </a:srgbClr>
                  </a:innerShdw>
                </a:effectLst>
              </a:rPr>
              <a:t>Questions?</a:t>
            </a:r>
          </a:p>
          <a:p>
            <a:pPr algn="ctr"/>
            <a:r>
              <a:rPr lang="en-US" sz="5400" b="1" cap="none" spc="0" dirty="0">
                <a:ln w="1905"/>
                <a:solidFill>
                  <a:srgbClr val="FFFF00"/>
                </a:solidFill>
                <a:effectLst>
                  <a:innerShdw blurRad="69850" dist="43180" dir="5400000">
                    <a:srgbClr val="000000">
                      <a:alpha val="65000"/>
                    </a:srgbClr>
                  </a:innerShdw>
                </a:effectLst>
              </a:rPr>
              <a:t>Thank you!</a:t>
            </a:r>
          </a:p>
        </p:txBody>
      </p:sp>
    </p:spTree>
    <p:extLst>
      <p:ext uri="{BB962C8B-B14F-4D97-AF65-F5344CB8AC3E}">
        <p14:creationId xmlns:p14="http://schemas.microsoft.com/office/powerpoint/2010/main" val="2450518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algn="l"/>
            <a:r>
              <a:rPr lang="en-US" sz="4000" dirty="0">
                <a:latin typeface="Comic Sans MS" panose="030F0702030302020204" pitchFamily="66" charset="0"/>
              </a:rPr>
              <a:t>           Why Report?</a:t>
            </a:r>
          </a:p>
        </p:txBody>
      </p:sp>
      <p:sp>
        <p:nvSpPr>
          <p:cNvPr id="3" name="Content Placeholder 2"/>
          <p:cNvSpPr>
            <a:spLocks noGrp="1"/>
          </p:cNvSpPr>
          <p:nvPr>
            <p:ph idx="1"/>
          </p:nvPr>
        </p:nvSpPr>
        <p:spPr>
          <a:xfrm>
            <a:off x="381000" y="1600200"/>
            <a:ext cx="8229600" cy="4953000"/>
          </a:xfrm>
        </p:spPr>
        <p:txBody>
          <a:bodyPr>
            <a:normAutofit fontScale="92500" lnSpcReduction="20000"/>
          </a:bodyPr>
          <a:lstStyle/>
          <a:p>
            <a:pPr lvl="0"/>
            <a:r>
              <a:rPr lang="en-US" sz="2400" dirty="0">
                <a:solidFill>
                  <a:prstClr val="black"/>
                </a:solidFill>
                <a:latin typeface="Comic Sans MS" panose="030F0702030302020204" pitchFamily="66" charset="0"/>
              </a:rPr>
              <a:t>1999 Institute of Medicine (IOM)* </a:t>
            </a:r>
          </a:p>
          <a:p>
            <a:pPr lvl="1"/>
            <a:r>
              <a:rPr lang="en-US" sz="2000" dirty="0">
                <a:solidFill>
                  <a:prstClr val="black"/>
                </a:solidFill>
                <a:latin typeface="Comic Sans MS" panose="030F0702030302020204" pitchFamily="66" charset="0"/>
              </a:rPr>
              <a:t>Estimated 98,000 deaths/year</a:t>
            </a:r>
          </a:p>
          <a:p>
            <a:pPr lvl="1"/>
            <a:r>
              <a:rPr lang="en-US" sz="2000" dirty="0">
                <a:solidFill>
                  <a:prstClr val="black"/>
                </a:solidFill>
                <a:latin typeface="Comic Sans MS" panose="030F0702030302020204" pitchFamily="66" charset="0"/>
              </a:rPr>
              <a:t>Most were systemic errors</a:t>
            </a:r>
          </a:p>
          <a:p>
            <a:pPr lvl="1">
              <a:buClr>
                <a:srgbClr val="6EA0B0"/>
              </a:buClr>
            </a:pPr>
            <a:r>
              <a:rPr lang="en-US" sz="2000" dirty="0">
                <a:solidFill>
                  <a:prstClr val="black"/>
                </a:solidFill>
                <a:latin typeface="Comic Sans MS" panose="030F0702030302020204" pitchFamily="66" charset="0"/>
              </a:rPr>
              <a:t>Called for a nationwide, mandatory reporting system</a:t>
            </a:r>
          </a:p>
          <a:p>
            <a:pPr lvl="1"/>
            <a:endParaRPr lang="en-US" sz="1900" dirty="0">
              <a:solidFill>
                <a:prstClr val="black"/>
              </a:solidFill>
              <a:latin typeface="Comic Sans MS" panose="030F0702030302020204" pitchFamily="66" charset="0"/>
            </a:endParaRPr>
          </a:p>
          <a:p>
            <a:pPr lvl="1"/>
            <a:endParaRPr lang="en-US" sz="1900" dirty="0">
              <a:solidFill>
                <a:prstClr val="black"/>
              </a:solidFill>
              <a:latin typeface="Comic Sans MS" panose="030F0702030302020204" pitchFamily="66" charset="0"/>
            </a:endParaRPr>
          </a:p>
          <a:p>
            <a:pPr marL="400050" lvl="0"/>
            <a:r>
              <a:rPr lang="en-US" sz="2400" dirty="0">
                <a:solidFill>
                  <a:prstClr val="black"/>
                </a:solidFill>
                <a:latin typeface="Comic Sans MS" panose="030F0702030302020204" pitchFamily="66" charset="0"/>
              </a:rPr>
              <a:t>2013 John T. James, PhD**</a:t>
            </a:r>
          </a:p>
          <a:p>
            <a:pPr marL="800100" lvl="1"/>
            <a:r>
              <a:rPr lang="en-US" sz="2000" dirty="0">
                <a:solidFill>
                  <a:prstClr val="black"/>
                </a:solidFill>
                <a:latin typeface="Comic Sans MS" panose="030F0702030302020204" pitchFamily="66" charset="0"/>
              </a:rPr>
              <a:t>2008-2011 four studies estimated a lower limit of 210,000 deaths/year</a:t>
            </a:r>
          </a:p>
          <a:p>
            <a:pPr marL="800100" lvl="1"/>
            <a:r>
              <a:rPr lang="en-US" sz="2000" dirty="0">
                <a:solidFill>
                  <a:prstClr val="black"/>
                </a:solidFill>
                <a:latin typeface="Comic Sans MS" panose="030F0702030302020204" pitchFamily="66" charset="0"/>
              </a:rPr>
              <a:t>Newest estimate is 440,000 deaths/year</a:t>
            </a:r>
          </a:p>
          <a:p>
            <a:pPr marL="800100" lvl="1"/>
            <a:r>
              <a:rPr lang="en-US" sz="2000" dirty="0">
                <a:solidFill>
                  <a:prstClr val="black"/>
                </a:solidFill>
                <a:latin typeface="Comic Sans MS" panose="030F0702030302020204" pitchFamily="66" charset="0"/>
              </a:rPr>
              <a:t>Serious harm 10-20 times higher than lethal harm (2-4 Million serious harm events/year)</a:t>
            </a:r>
          </a:p>
          <a:p>
            <a:pPr marL="800100" lvl="1"/>
            <a:endParaRPr lang="en-US" sz="1900" dirty="0">
              <a:solidFill>
                <a:prstClr val="black"/>
              </a:solidFill>
              <a:latin typeface="Comic Sans MS" panose="030F0702030302020204" pitchFamily="66" charset="0"/>
            </a:endParaRPr>
          </a:p>
          <a:p>
            <a:pPr marL="57150" lvl="0" indent="0">
              <a:buNone/>
            </a:pPr>
            <a:endParaRPr lang="en-US" sz="1300" dirty="0">
              <a:solidFill>
                <a:srgbClr val="000000"/>
              </a:solidFill>
              <a:latin typeface="Comic Sans MS" panose="030F0702030302020204" pitchFamily="66" charset="0"/>
            </a:endParaRPr>
          </a:p>
          <a:p>
            <a:pPr marL="57150" lvl="0" indent="0">
              <a:buNone/>
            </a:pPr>
            <a:endParaRPr lang="en-US" sz="1300" dirty="0">
              <a:solidFill>
                <a:srgbClr val="000000"/>
              </a:solidFill>
              <a:latin typeface="Comic Sans MS" panose="030F0702030302020204" pitchFamily="66" charset="0"/>
            </a:endParaRPr>
          </a:p>
          <a:p>
            <a:pPr marL="57150" lvl="0" indent="0">
              <a:buNone/>
            </a:pPr>
            <a:endParaRPr lang="en-US" sz="1300" dirty="0">
              <a:solidFill>
                <a:srgbClr val="000000"/>
              </a:solidFill>
              <a:latin typeface="Comic Sans MS" panose="030F0702030302020204" pitchFamily="66" charset="0"/>
            </a:endParaRPr>
          </a:p>
          <a:p>
            <a:pPr marL="0" lvl="0" indent="0">
              <a:buNone/>
            </a:pPr>
            <a:r>
              <a:rPr lang="en-US" sz="1300" b="1" dirty="0">
                <a:solidFill>
                  <a:srgbClr val="009999"/>
                </a:solidFill>
                <a:latin typeface="Comic Sans MS" panose="030F0702030302020204" pitchFamily="66" charset="0"/>
              </a:rPr>
              <a:t>*To err is human: building a safer health system. Kohn LT, Corrigan JM, Donaldson MS (Institute of Medicine). Washington, </a:t>
            </a:r>
            <a:r>
              <a:rPr lang="en-US" sz="1300" b="1" dirty="0" err="1">
                <a:solidFill>
                  <a:srgbClr val="009999"/>
                </a:solidFill>
                <a:latin typeface="Comic Sans MS" panose="030F0702030302020204" pitchFamily="66" charset="0"/>
              </a:rPr>
              <a:t>DC:National</a:t>
            </a:r>
            <a:r>
              <a:rPr lang="en-US" sz="1300" b="1" dirty="0">
                <a:solidFill>
                  <a:srgbClr val="009999"/>
                </a:solidFill>
                <a:latin typeface="Comic Sans MS" panose="030F0702030302020204" pitchFamily="66" charset="0"/>
              </a:rPr>
              <a:t> Academy Press, 2000.</a:t>
            </a:r>
          </a:p>
          <a:p>
            <a:pPr marL="0" lvl="0" indent="0">
              <a:buNone/>
            </a:pPr>
            <a:r>
              <a:rPr lang="en-US" sz="1300" b="1" dirty="0">
                <a:solidFill>
                  <a:srgbClr val="009999"/>
                </a:solidFill>
                <a:latin typeface="Comic Sans MS" panose="030F0702030302020204" pitchFamily="66" charset="0"/>
              </a:rPr>
              <a:t>**A New, Evidence-based Estimate of Patient Harms Associated with Hospital Care, James, John T. PhD, Journal of Patient Safety:  September 2013 - Volume 9 - Issue 3 - p 122-128</a:t>
            </a:r>
          </a:p>
          <a:p>
            <a:pPr marL="0" lvl="0" indent="0">
              <a:buNone/>
            </a:pPr>
            <a:endParaRPr lang="en-US" sz="1300" b="1" dirty="0">
              <a:solidFill>
                <a:srgbClr val="000000"/>
              </a:solidFill>
              <a:latin typeface="Comic Sans MS" panose="030F0702030302020204" pitchFamily="66" charset="0"/>
            </a:endParaRPr>
          </a:p>
          <a:p>
            <a:pPr marL="0" lvl="0" indent="0">
              <a:buNone/>
            </a:pPr>
            <a:endParaRPr lang="en-US" sz="1300" b="1" dirty="0">
              <a:solidFill>
                <a:srgbClr val="000000"/>
              </a:solidFill>
              <a:latin typeface="Comic Sans MS" panose="030F0702030302020204" pitchFamily="66" charset="0"/>
            </a:endParaRPr>
          </a:p>
          <a:p>
            <a:pPr marL="0" indent="0">
              <a:buNone/>
            </a:pPr>
            <a:endParaRPr lang="en-US" sz="2400" dirty="0">
              <a:latin typeface="Comic Sans MS" panose="030F0702030302020204" pitchFamily="66" charset="0"/>
            </a:endParaRPr>
          </a:p>
        </p:txBody>
      </p:sp>
      <p:sp>
        <p:nvSpPr>
          <p:cNvPr id="6" name="Slide Number Placeholder 5"/>
          <p:cNvSpPr>
            <a:spLocks noGrp="1"/>
          </p:cNvSpPr>
          <p:nvPr>
            <p:ph type="sldNum" sz="quarter" idx="12"/>
          </p:nvPr>
        </p:nvSpPr>
        <p:spPr/>
        <p:txBody>
          <a:bodyPr/>
          <a:lstStyle/>
          <a:p>
            <a:fld id="{1A280C3B-7331-4332-B612-1B44D65940C0}" type="slidenum">
              <a:rPr lang="en-US" sz="1600" smtClean="0"/>
              <a:t>3</a:t>
            </a:fld>
            <a:endParaRPr lang="en-US" sz="1600" dirty="0"/>
          </a:p>
        </p:txBody>
      </p:sp>
      <p:pic>
        <p:nvPicPr>
          <p:cNvPr id="5" name="Picture 10" descr="C:\Users\vgillespie648\AppData\Local\Microsoft\Windows\Temporary Internet Files\Content.IE5\5T442S12\MP90042782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228600"/>
            <a:ext cx="2515582" cy="1676400"/>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425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927"/>
            <a:ext cx="8229600" cy="990600"/>
          </a:xfrm>
        </p:spPr>
        <p:txBody>
          <a:bodyPr>
            <a:normAutofit/>
          </a:bodyPr>
          <a:lstStyle/>
          <a:p>
            <a:r>
              <a:rPr lang="en-US" sz="4000" dirty="0">
                <a:latin typeface="Comic Sans MS" panose="030F0702030302020204" pitchFamily="66" charset="0"/>
              </a:rPr>
              <a:t>Scope of the Problem</a:t>
            </a:r>
          </a:p>
        </p:txBody>
      </p:sp>
      <p:sp>
        <p:nvSpPr>
          <p:cNvPr id="3" name="Content Placeholder 2"/>
          <p:cNvSpPr>
            <a:spLocks noGrp="1"/>
          </p:cNvSpPr>
          <p:nvPr>
            <p:ph idx="1"/>
          </p:nvPr>
        </p:nvSpPr>
        <p:spPr>
          <a:xfrm>
            <a:off x="533400" y="762000"/>
            <a:ext cx="8229600" cy="5715000"/>
          </a:xfrm>
        </p:spPr>
        <p:txBody>
          <a:bodyPr>
            <a:normAutofit fontScale="40000" lnSpcReduction="20000"/>
          </a:bodyPr>
          <a:lstStyle/>
          <a:p>
            <a:pPr marL="0" indent="0">
              <a:buNone/>
            </a:pPr>
            <a:r>
              <a:rPr lang="en-US" sz="5000" dirty="0">
                <a:latin typeface="Comic Sans MS" panose="030F0702030302020204" pitchFamily="66" charset="0"/>
              </a:rPr>
              <a:t>	</a:t>
            </a:r>
          </a:p>
          <a:p>
            <a:r>
              <a:rPr lang="en-US" sz="5000" dirty="0">
                <a:latin typeface="Comic Sans MS" panose="030F0702030302020204" pitchFamily="66" charset="0"/>
              </a:rPr>
              <a:t>Falls—</a:t>
            </a:r>
          </a:p>
          <a:p>
            <a:pPr lvl="1"/>
            <a:r>
              <a:rPr lang="en-US" sz="5000" dirty="0">
                <a:latin typeface="Comic Sans MS" panose="030F0702030302020204" pitchFamily="66" charset="0"/>
              </a:rPr>
              <a:t>700,000-1,000,000 falls annually</a:t>
            </a:r>
            <a:r>
              <a:rPr lang="en-US" sz="5000" baseline="30000" dirty="0">
                <a:latin typeface="Comic Sans MS" panose="030F0702030302020204" pitchFamily="66" charset="0"/>
              </a:rPr>
              <a:t>1</a:t>
            </a:r>
            <a:endParaRPr lang="en-US" sz="4000" dirty="0">
              <a:latin typeface="Comic Sans MS" panose="030F0702030302020204" pitchFamily="66" charset="0"/>
            </a:endParaRPr>
          </a:p>
          <a:p>
            <a:pPr lvl="1"/>
            <a:r>
              <a:rPr lang="en-US" sz="5000" dirty="0">
                <a:latin typeface="Comic Sans MS" panose="030F0702030302020204" pitchFamily="66" charset="0"/>
              </a:rPr>
              <a:t>Leading cause injury-related death 65 &amp; older</a:t>
            </a:r>
          </a:p>
          <a:p>
            <a:pPr lvl="1"/>
            <a:r>
              <a:rPr lang="en-US" sz="5000" dirty="0">
                <a:latin typeface="Comic Sans MS" panose="030F0702030302020204" pitchFamily="66" charset="0"/>
              </a:rPr>
              <a:t>$30 billion by 2020</a:t>
            </a:r>
            <a:r>
              <a:rPr lang="en-US" sz="5000" baseline="30000" dirty="0">
                <a:latin typeface="Comic Sans MS" panose="030F0702030302020204" pitchFamily="66" charset="0"/>
              </a:rPr>
              <a:t>2,3</a:t>
            </a:r>
          </a:p>
          <a:p>
            <a:pPr lvl="1"/>
            <a:endParaRPr lang="en-US" sz="5000" baseline="30000" dirty="0">
              <a:latin typeface="Comic Sans MS" panose="030F0702030302020204" pitchFamily="66" charset="0"/>
            </a:endParaRPr>
          </a:p>
          <a:p>
            <a:r>
              <a:rPr lang="en-US" sz="5000" dirty="0">
                <a:latin typeface="Comic Sans MS" panose="030F0702030302020204" pitchFamily="66" charset="0"/>
              </a:rPr>
              <a:t>Pressure Ulcers—</a:t>
            </a:r>
          </a:p>
          <a:p>
            <a:pPr lvl="1"/>
            <a:r>
              <a:rPr lang="en-US" sz="5000" dirty="0">
                <a:latin typeface="Comic Sans MS" panose="030F0702030302020204" pitchFamily="66" charset="0"/>
              </a:rPr>
              <a:t>257,412 Medicare patients 2007</a:t>
            </a:r>
            <a:r>
              <a:rPr lang="en-US" sz="5000" baseline="30000" dirty="0">
                <a:latin typeface="Comic Sans MS" panose="030F0702030302020204" pitchFamily="66" charset="0"/>
              </a:rPr>
              <a:t>1</a:t>
            </a:r>
          </a:p>
          <a:p>
            <a:pPr lvl="1"/>
            <a:r>
              <a:rPr lang="en-US" sz="5000" dirty="0">
                <a:latin typeface="Comic Sans MS" panose="030F0702030302020204" pitchFamily="66" charset="0"/>
              </a:rPr>
              <a:t>60,000 patients die annually from HA PUs</a:t>
            </a:r>
          </a:p>
          <a:p>
            <a:pPr lvl="1"/>
            <a:r>
              <a:rPr lang="en-US" sz="5000" dirty="0">
                <a:latin typeface="Comic Sans MS" panose="030F0702030302020204" pitchFamily="66" charset="0"/>
              </a:rPr>
              <a:t>Average charge of $43,180</a:t>
            </a:r>
            <a:r>
              <a:rPr lang="en-US" sz="5000" baseline="30000" dirty="0">
                <a:latin typeface="Comic Sans MS" panose="030F0702030302020204" pitchFamily="66" charset="0"/>
              </a:rPr>
              <a:t>4</a:t>
            </a:r>
          </a:p>
          <a:p>
            <a:pPr lvl="1"/>
            <a:endParaRPr lang="en-US" sz="5000" baseline="30000" dirty="0">
              <a:latin typeface="Comic Sans MS" panose="030F0702030302020204" pitchFamily="66" charset="0"/>
            </a:endParaRPr>
          </a:p>
          <a:p>
            <a:r>
              <a:rPr lang="en-US" sz="5000" dirty="0">
                <a:latin typeface="Comic Sans MS" panose="030F0702030302020204" pitchFamily="66" charset="0"/>
              </a:rPr>
              <a:t>Medication Errors—</a:t>
            </a:r>
          </a:p>
          <a:p>
            <a:pPr lvl="1"/>
            <a:r>
              <a:rPr lang="en-US" sz="5000" dirty="0">
                <a:latin typeface="Comic Sans MS" panose="030F0702030302020204" pitchFamily="66" charset="0"/>
              </a:rPr>
              <a:t>1000/day in hospitalized pts</a:t>
            </a:r>
            <a:r>
              <a:rPr lang="en-US" sz="5000" baseline="30000" dirty="0">
                <a:latin typeface="Comic Sans MS" panose="030F0702030302020204" pitchFamily="66" charset="0"/>
              </a:rPr>
              <a:t>5</a:t>
            </a:r>
            <a:r>
              <a:rPr lang="en-US" sz="2400" dirty="0">
                <a:latin typeface="Comic Sans MS" panose="030F0702030302020204" pitchFamily="66" charset="0"/>
              </a:rPr>
              <a:t>	</a:t>
            </a:r>
          </a:p>
          <a:p>
            <a:pPr lvl="1"/>
            <a:r>
              <a:rPr lang="en-US" sz="5000" dirty="0">
                <a:latin typeface="Comic Sans MS" panose="030F0702030302020204" pitchFamily="66" charset="0"/>
              </a:rPr>
              <a:t>15/100 admissions—75% preventable</a:t>
            </a:r>
            <a:r>
              <a:rPr lang="en-US" sz="5000" baseline="30000" dirty="0">
                <a:latin typeface="Comic Sans MS" panose="030F0702030302020204" pitchFamily="66" charset="0"/>
              </a:rPr>
              <a:t>6</a:t>
            </a:r>
          </a:p>
          <a:p>
            <a:pPr marL="457200" lvl="1" indent="0">
              <a:buNone/>
            </a:pPr>
            <a:endParaRPr lang="en-US" sz="5000" dirty="0">
              <a:solidFill>
                <a:srgbClr val="FF0000"/>
              </a:solidFill>
              <a:latin typeface="Comic Sans MS" panose="030F0702030302020204" pitchFamily="66" charset="0"/>
            </a:endParaRPr>
          </a:p>
          <a:p>
            <a:r>
              <a:rPr lang="en-US" sz="5000" dirty="0">
                <a:latin typeface="Comic Sans MS" panose="030F0702030302020204" pitchFamily="66" charset="0"/>
              </a:rPr>
              <a:t>HAIs—</a:t>
            </a:r>
          </a:p>
          <a:p>
            <a:pPr lvl="1"/>
            <a:r>
              <a:rPr lang="en-US" sz="5000" dirty="0">
                <a:latin typeface="Comic Sans MS" panose="030F0702030302020204" pitchFamily="66" charset="0"/>
              </a:rPr>
              <a:t>2 Million annually in US</a:t>
            </a:r>
            <a:r>
              <a:rPr lang="en-US" sz="5000" baseline="30000" dirty="0">
                <a:latin typeface="Comic Sans MS" panose="030F0702030302020204" pitchFamily="66" charset="0"/>
              </a:rPr>
              <a:t>7 </a:t>
            </a:r>
            <a:r>
              <a:rPr lang="en-US" sz="5000" dirty="0">
                <a:latin typeface="Comic Sans MS" panose="030F0702030302020204" pitchFamily="66" charset="0"/>
              </a:rPr>
              <a:t>(200,000 in Texas</a:t>
            </a:r>
            <a:r>
              <a:rPr lang="en-US" sz="5000" baseline="30000" dirty="0">
                <a:latin typeface="Comic Sans MS" panose="030F0702030302020204" pitchFamily="66" charset="0"/>
              </a:rPr>
              <a:t>8</a:t>
            </a:r>
            <a:r>
              <a:rPr lang="en-US" sz="5000" dirty="0">
                <a:latin typeface="Comic Sans MS" panose="030F0702030302020204" pitchFamily="66" charset="0"/>
              </a:rPr>
              <a:t>)</a:t>
            </a:r>
          </a:p>
          <a:p>
            <a:pPr lvl="1"/>
            <a:r>
              <a:rPr lang="en-US" sz="5000" dirty="0">
                <a:latin typeface="Comic Sans MS" panose="030F0702030302020204" pitchFamily="66" charset="0"/>
              </a:rPr>
              <a:t>~ 90,000 deaths (8-9000 Texas deaths)</a:t>
            </a:r>
          </a:p>
          <a:p>
            <a:pPr lvl="1"/>
            <a:r>
              <a:rPr lang="en-US" sz="5000" dirty="0">
                <a:latin typeface="Comic Sans MS" panose="030F0702030302020204" pitchFamily="66" charset="0"/>
              </a:rPr>
              <a:t>~ $5 billion - $ 31.5 billion</a:t>
            </a:r>
            <a:r>
              <a:rPr lang="en-US" sz="5000" baseline="30000" dirty="0">
                <a:latin typeface="Comic Sans MS" panose="030F0702030302020204" pitchFamily="66" charset="0"/>
              </a:rPr>
              <a:t>2</a:t>
            </a:r>
            <a:r>
              <a:rPr lang="en-US" sz="5000" dirty="0">
                <a:latin typeface="Comic Sans MS" panose="030F0702030302020204" pitchFamily="66" charset="0"/>
              </a:rPr>
              <a:t> healthcare costs</a:t>
            </a:r>
          </a:p>
          <a:p>
            <a:pPr marL="457200" lvl="1" indent="0">
              <a:buNone/>
            </a:pPr>
            <a:endParaRPr lang="en-US" sz="2400" dirty="0">
              <a:latin typeface="Comic Sans MS" panose="030F0702030302020204" pitchFamily="66" charset="0"/>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1A280C3B-7331-4332-B612-1B44D65940C0}" type="slidenum">
              <a:rPr lang="en-US" sz="1600" smtClean="0"/>
              <a:t>4</a:t>
            </a:fld>
            <a:endParaRPr lang="en-US" sz="1600" dirty="0"/>
          </a:p>
        </p:txBody>
      </p:sp>
      <p:pic>
        <p:nvPicPr>
          <p:cNvPr id="7179" name="Picture 11" descr="C:\Users\vgillespie648\AppData\Local\Microsoft\Windows\Temporary Internet Files\Content.IE5\1R7IV44D\ist2_4446839-hospital-bed-ic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133600"/>
            <a:ext cx="2051619"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844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68"/>
            <a:ext cx="8229600" cy="1143000"/>
          </a:xfrm>
        </p:spPr>
        <p:txBody>
          <a:bodyPr/>
          <a:lstStyle/>
          <a:p>
            <a:r>
              <a:rPr lang="en-US" sz="4000" dirty="0">
                <a:latin typeface="Comic Sans MS" panose="030F0702030302020204" pitchFamily="66" charset="0"/>
              </a:rPr>
              <a:t>World Health Organization</a:t>
            </a:r>
          </a:p>
        </p:txBody>
      </p:sp>
      <p:sp>
        <p:nvSpPr>
          <p:cNvPr id="3" name="Content Placeholder 2"/>
          <p:cNvSpPr>
            <a:spLocks noGrp="1"/>
          </p:cNvSpPr>
          <p:nvPr>
            <p:ph idx="1"/>
          </p:nvPr>
        </p:nvSpPr>
        <p:spPr>
          <a:xfrm>
            <a:off x="457200" y="1143000"/>
            <a:ext cx="8229600" cy="5334000"/>
          </a:xfrm>
        </p:spPr>
        <p:txBody>
          <a:bodyPr>
            <a:normAutofit lnSpcReduction="10000"/>
          </a:bodyPr>
          <a:lstStyle/>
          <a:p>
            <a:r>
              <a:rPr lang="en-US" sz="2400" dirty="0">
                <a:latin typeface="Comic Sans MS" panose="030F0702030302020204" pitchFamily="66" charset="0"/>
              </a:rPr>
              <a:t>Healthcare prone to accidents—</a:t>
            </a:r>
          </a:p>
          <a:p>
            <a:pPr lvl="1"/>
            <a:r>
              <a:rPr lang="en-US" sz="2400" dirty="0">
                <a:latin typeface="Comic Sans MS" panose="030F0702030302020204" pitchFamily="66" charset="0"/>
              </a:rPr>
              <a:t>Greatest contributor is human error</a:t>
            </a:r>
          </a:p>
          <a:p>
            <a:pPr lvl="1"/>
            <a:r>
              <a:rPr lang="en-US" sz="2400" dirty="0">
                <a:latin typeface="Comic Sans MS" panose="030F0702030302020204" pitchFamily="66" charset="0"/>
              </a:rPr>
              <a:t>Most human errors induced by system failures</a:t>
            </a:r>
          </a:p>
          <a:p>
            <a:pPr lvl="2"/>
            <a:r>
              <a:rPr lang="en-US" sz="2200" dirty="0">
                <a:latin typeface="Comic Sans MS" panose="030F0702030302020204" pitchFamily="66" charset="0"/>
              </a:rPr>
              <a:t>Reason’s Swiss Cheese Model</a:t>
            </a:r>
          </a:p>
          <a:p>
            <a:r>
              <a:rPr lang="en-US" sz="2400" dirty="0">
                <a:solidFill>
                  <a:schemeClr val="bg1">
                    <a:lumMod val="50000"/>
                  </a:schemeClr>
                </a:solidFill>
                <a:latin typeface="Comic Sans MS" panose="030F0702030302020204" pitchFamily="66" charset="0"/>
              </a:rPr>
              <a:t>One solution is reporting—</a:t>
            </a:r>
          </a:p>
          <a:p>
            <a:pPr lvl="1"/>
            <a:r>
              <a:rPr lang="en-US" sz="2400" dirty="0">
                <a:solidFill>
                  <a:schemeClr val="bg1">
                    <a:lumMod val="50000"/>
                  </a:schemeClr>
                </a:solidFill>
                <a:latin typeface="Comic Sans MS" panose="030F0702030302020204" pitchFamily="66" charset="0"/>
              </a:rPr>
              <a:t>By doctor, nurse or other provider within an organization</a:t>
            </a:r>
          </a:p>
          <a:p>
            <a:pPr lvl="1"/>
            <a:r>
              <a:rPr lang="en-US" sz="2400" dirty="0">
                <a:solidFill>
                  <a:schemeClr val="bg1">
                    <a:lumMod val="50000"/>
                  </a:schemeClr>
                </a:solidFill>
                <a:latin typeface="Comic Sans MS" panose="030F0702030302020204" pitchFamily="66" charset="0"/>
              </a:rPr>
              <a:t>By the organization to a broader audience</a:t>
            </a:r>
          </a:p>
          <a:p>
            <a:r>
              <a:rPr lang="en-US" sz="2400" dirty="0">
                <a:solidFill>
                  <a:schemeClr val="bg1">
                    <a:lumMod val="50000"/>
                  </a:schemeClr>
                </a:solidFill>
                <a:latin typeface="Comic Sans MS" panose="030F0702030302020204" pitchFamily="66" charset="0"/>
              </a:rPr>
              <a:t>Effective reporting—</a:t>
            </a:r>
          </a:p>
          <a:p>
            <a:pPr lvl="1"/>
            <a:r>
              <a:rPr lang="en-US" sz="2400" dirty="0">
                <a:solidFill>
                  <a:schemeClr val="bg1">
                    <a:lumMod val="50000"/>
                  </a:schemeClr>
                </a:solidFill>
                <a:latin typeface="Comic Sans MS" panose="030F0702030302020204" pitchFamily="66" charset="0"/>
              </a:rPr>
              <a:t>Cornerstone of safe practice</a:t>
            </a:r>
          </a:p>
          <a:p>
            <a:pPr lvl="1"/>
            <a:r>
              <a:rPr lang="en-US" sz="2400" dirty="0">
                <a:solidFill>
                  <a:schemeClr val="bg1">
                    <a:lumMod val="50000"/>
                  </a:schemeClr>
                </a:solidFill>
                <a:latin typeface="Comic Sans MS" panose="030F0702030302020204" pitchFamily="66" charset="0"/>
              </a:rPr>
              <a:t>Measure of progress toward a safety culture</a:t>
            </a:r>
          </a:p>
          <a:p>
            <a:pPr marL="57150" indent="0">
              <a:buNone/>
            </a:pPr>
            <a:endParaRPr lang="en-US" sz="1600" dirty="0">
              <a:solidFill>
                <a:srgbClr val="000000"/>
              </a:solidFill>
              <a:latin typeface="Comic Sans MS" panose="030F0702030302020204" pitchFamily="66" charset="0"/>
            </a:endParaRPr>
          </a:p>
          <a:p>
            <a:pPr marL="57150" indent="0">
              <a:buNone/>
            </a:pPr>
            <a:endParaRPr lang="en-US" sz="1400" b="1" dirty="0">
              <a:solidFill>
                <a:srgbClr val="009999"/>
              </a:solidFill>
              <a:latin typeface="Comic Sans MS" panose="030F0702030302020204" pitchFamily="66" charset="0"/>
            </a:endParaRPr>
          </a:p>
          <a:p>
            <a:pPr marL="57150" indent="0">
              <a:buNone/>
            </a:pPr>
            <a:r>
              <a:rPr lang="en-US" sz="1400" b="1" dirty="0">
                <a:solidFill>
                  <a:srgbClr val="009999"/>
                </a:solidFill>
                <a:latin typeface="Comic Sans MS" panose="030F0702030302020204" pitchFamily="66" charset="0"/>
              </a:rPr>
              <a:t>Draft Guidelines for Adverse Event Reporting and Learning Systems, World Alliance for Patient Safety, World Health Organization, 2005</a:t>
            </a:r>
            <a:endParaRPr lang="en-US" sz="1400" b="1" dirty="0">
              <a:solidFill>
                <a:srgbClr val="009999"/>
              </a:solidFill>
            </a:endParaRPr>
          </a:p>
          <a:p>
            <a:pPr lvl="1"/>
            <a:endParaRPr lang="en-US" sz="2400" dirty="0">
              <a:solidFill>
                <a:srgbClr val="009999"/>
              </a:solidFill>
              <a:latin typeface="Comic Sans MS" panose="030F0702030302020204" pitchFamily="66" charset="0"/>
            </a:endParaRPr>
          </a:p>
          <a:p>
            <a:pPr marL="457200" lvl="1" indent="0">
              <a:buNone/>
            </a:pPr>
            <a:endParaRPr lang="en-US" sz="2400" dirty="0">
              <a:solidFill>
                <a:srgbClr val="009999"/>
              </a:solidFill>
              <a:latin typeface="Comic Sans MS" panose="030F0702030302020204" pitchFamily="66" charset="0"/>
            </a:endParaRPr>
          </a:p>
        </p:txBody>
      </p:sp>
      <p:sp>
        <p:nvSpPr>
          <p:cNvPr id="6" name="Slide Number Placeholder 5"/>
          <p:cNvSpPr>
            <a:spLocks noGrp="1"/>
          </p:cNvSpPr>
          <p:nvPr>
            <p:ph type="sldNum" sz="quarter" idx="12"/>
          </p:nvPr>
        </p:nvSpPr>
        <p:spPr/>
        <p:txBody>
          <a:bodyPr/>
          <a:lstStyle/>
          <a:p>
            <a:fld id="{1A280C3B-7331-4332-B612-1B44D65940C0}" type="slidenum">
              <a:rPr lang="en-US" sz="1600" smtClean="0"/>
              <a:t>5</a:t>
            </a:fld>
            <a:endParaRPr lang="en-US" sz="1600" dirty="0"/>
          </a:p>
        </p:txBody>
      </p:sp>
    </p:spTree>
    <p:extLst>
      <p:ext uri="{BB962C8B-B14F-4D97-AF65-F5344CB8AC3E}">
        <p14:creationId xmlns:p14="http://schemas.microsoft.com/office/powerpoint/2010/main" val="2591665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244" y="152400"/>
            <a:ext cx="8229600" cy="1143000"/>
          </a:xfrm>
        </p:spPr>
        <p:txBody>
          <a:bodyPr>
            <a:normAutofit/>
          </a:bodyPr>
          <a:lstStyle/>
          <a:p>
            <a:r>
              <a:rPr lang="en-US" sz="4000" dirty="0">
                <a:latin typeface="Comic Sans MS" panose="030F0702030302020204" pitchFamily="66" charset="0"/>
              </a:rPr>
              <a:t>Reason’s Swiss Cheese Model</a:t>
            </a:r>
          </a:p>
        </p:txBody>
      </p:sp>
      <p:pic>
        <p:nvPicPr>
          <p:cNvPr id="3" name="Picture 9"/>
          <p:cNvPicPr>
            <a:picLocks noChangeAspect="1" noChangeArrowheads="1"/>
          </p:cNvPicPr>
          <p:nvPr/>
        </p:nvPicPr>
        <p:blipFill>
          <a:blip r:embed="rId3" cstate="print"/>
          <a:srcRect/>
          <a:stretch>
            <a:fillRect/>
          </a:stretch>
        </p:blipFill>
        <p:spPr>
          <a:xfrm>
            <a:off x="0" y="1088198"/>
            <a:ext cx="9144000" cy="5393552"/>
          </a:xfrm>
          <a:prstGeom prst="rect">
            <a:avLst/>
          </a:prstGeom>
          <a:noFill/>
          <a:ln>
            <a:noFill/>
          </a:ln>
        </p:spPr>
      </p:pic>
      <p:sp>
        <p:nvSpPr>
          <p:cNvPr id="4" name="Rectangle 7"/>
          <p:cNvSpPr>
            <a:spLocks noChangeArrowheads="1"/>
          </p:cNvSpPr>
          <p:nvPr/>
        </p:nvSpPr>
        <p:spPr bwMode="auto">
          <a:xfrm>
            <a:off x="381000" y="6479063"/>
            <a:ext cx="7799194" cy="276999"/>
          </a:xfrm>
          <a:prstGeom prst="rect">
            <a:avLst/>
          </a:prstGeom>
          <a:noFill/>
          <a:ln w="9525">
            <a:noFill/>
            <a:miter lim="800000"/>
            <a:headEnd/>
            <a:tailEnd/>
          </a:ln>
        </p:spPr>
        <p:txBody>
          <a:bodyPr wrap="square">
            <a:spAutoFit/>
          </a:bodyPr>
          <a:lstStyle/>
          <a:p>
            <a:r>
              <a:rPr lang="en-US" sz="1100" b="1" dirty="0">
                <a:solidFill>
                  <a:schemeClr val="accent6">
                    <a:lumMod val="75000"/>
                  </a:schemeClr>
                </a:solidFill>
                <a:latin typeface="Comic Sans MS" panose="030F0702030302020204" pitchFamily="66" charset="0"/>
              </a:rPr>
              <a:t>Source: Reason J.  Human error: models and management.  </a:t>
            </a:r>
            <a:r>
              <a:rPr lang="en-US" sz="1100" b="1" i="1" dirty="0">
                <a:solidFill>
                  <a:schemeClr val="accent6">
                    <a:lumMod val="75000"/>
                  </a:schemeClr>
                </a:solidFill>
                <a:latin typeface="Comic Sans MS" panose="030F0702030302020204" pitchFamily="66" charset="0"/>
              </a:rPr>
              <a:t>BMJ</a:t>
            </a:r>
            <a:r>
              <a:rPr lang="en-US" sz="1100" b="1" dirty="0">
                <a:solidFill>
                  <a:schemeClr val="accent6">
                    <a:lumMod val="75000"/>
                  </a:schemeClr>
                </a:solidFill>
                <a:latin typeface="Comic Sans MS" panose="030F0702030302020204" pitchFamily="66" charset="0"/>
              </a:rPr>
              <a:t>. 2000 Mar 18;320(7237): 768-70</a:t>
            </a:r>
            <a:r>
              <a:rPr lang="en-US" sz="1200" dirty="0">
                <a:solidFill>
                  <a:srgbClr val="000000"/>
                </a:solidFill>
              </a:rPr>
              <a:t>.</a:t>
            </a:r>
          </a:p>
        </p:txBody>
      </p:sp>
      <p:sp>
        <p:nvSpPr>
          <p:cNvPr id="5" name="TextBox 4"/>
          <p:cNvSpPr txBox="1"/>
          <p:nvPr/>
        </p:nvSpPr>
        <p:spPr>
          <a:xfrm>
            <a:off x="1088157" y="1690580"/>
            <a:ext cx="3926075" cy="369332"/>
          </a:xfrm>
          <a:prstGeom prst="rect">
            <a:avLst/>
          </a:prstGeom>
          <a:noFill/>
        </p:spPr>
        <p:txBody>
          <a:bodyPr wrap="none" rtlCol="0">
            <a:spAutoFit/>
          </a:bodyPr>
          <a:lstStyle/>
          <a:p>
            <a:r>
              <a:rPr lang="en-US" b="1" dirty="0">
                <a:latin typeface="Comic Sans MS" panose="030F0702030302020204" pitchFamily="66" charset="0"/>
                <a:ea typeface="Tahoma" panose="020B0604030504040204" pitchFamily="34" charset="0"/>
                <a:cs typeface="Tahoma" panose="020B0604030504040204" pitchFamily="34" charset="0"/>
              </a:rPr>
              <a:t>Holes represent weaknesses/gaps</a:t>
            </a:r>
          </a:p>
        </p:txBody>
      </p:sp>
      <p:sp>
        <p:nvSpPr>
          <p:cNvPr id="6" name="TextBox 5"/>
          <p:cNvSpPr txBox="1"/>
          <p:nvPr/>
        </p:nvSpPr>
        <p:spPr>
          <a:xfrm>
            <a:off x="5421607" y="4414152"/>
            <a:ext cx="2411238" cy="523220"/>
          </a:xfrm>
          <a:prstGeom prst="rect">
            <a:avLst/>
          </a:prstGeom>
          <a:noFill/>
        </p:spPr>
        <p:txBody>
          <a:bodyPr wrap="none" rtlCol="0">
            <a:spAutoFit/>
          </a:bodyPr>
          <a:lstStyle/>
          <a:p>
            <a:pPr algn="ctr"/>
            <a:r>
              <a:rPr lang="en-US" sz="1400" b="1" dirty="0">
                <a:latin typeface="Comic Sans MS" panose="030F0702030302020204" pitchFamily="66" charset="0"/>
                <a:ea typeface="Tahoma" panose="020B0604030504040204" pitchFamily="34" charset="0"/>
                <a:cs typeface="Tahoma" panose="020B0604030504040204" pitchFamily="34" charset="0"/>
              </a:rPr>
              <a:t>Unsafe supervision </a:t>
            </a:r>
          </a:p>
          <a:p>
            <a:pPr algn="ctr"/>
            <a:r>
              <a:rPr lang="en-US" sz="1400" b="1" i="1" dirty="0">
                <a:solidFill>
                  <a:srgbClr val="FF0000"/>
                </a:solidFill>
                <a:latin typeface="Comic Sans MS" panose="030F0702030302020204" pitchFamily="66" charset="0"/>
                <a:ea typeface="Tahoma" panose="020B0604030504040204" pitchFamily="34" charset="0"/>
                <a:cs typeface="Tahoma" panose="020B0604030504040204" pitchFamily="34" charset="0"/>
              </a:rPr>
              <a:t>Less time for orientation</a:t>
            </a:r>
          </a:p>
        </p:txBody>
      </p:sp>
      <p:sp>
        <p:nvSpPr>
          <p:cNvPr id="7" name="TextBox 6"/>
          <p:cNvSpPr txBox="1"/>
          <p:nvPr/>
        </p:nvSpPr>
        <p:spPr>
          <a:xfrm>
            <a:off x="6629018" y="3772844"/>
            <a:ext cx="2433679" cy="523220"/>
          </a:xfrm>
          <a:prstGeom prst="rect">
            <a:avLst/>
          </a:prstGeom>
          <a:noFill/>
        </p:spPr>
        <p:txBody>
          <a:bodyPr wrap="none" rtlCol="0">
            <a:spAutoFit/>
          </a:bodyPr>
          <a:lstStyle/>
          <a:p>
            <a:pPr algn="ctr"/>
            <a:r>
              <a:rPr lang="en-US" sz="1400" b="1" dirty="0">
                <a:latin typeface="Comic Sans MS" panose="030F0702030302020204" pitchFamily="66" charset="0"/>
                <a:ea typeface="Tahoma" panose="020B0604030504040204" pitchFamily="34" charset="0"/>
                <a:cs typeface="Tahoma" panose="020B0604030504040204" pitchFamily="34" charset="0"/>
              </a:rPr>
              <a:t>Organizational influences </a:t>
            </a:r>
          </a:p>
          <a:p>
            <a:pPr algn="ctr"/>
            <a:r>
              <a:rPr lang="en-US" sz="1400" b="1" i="1" dirty="0">
                <a:solidFill>
                  <a:srgbClr val="FF0000"/>
                </a:solidFill>
                <a:latin typeface="Comic Sans MS" panose="030F0702030302020204" pitchFamily="66" charset="0"/>
                <a:ea typeface="Tahoma" panose="020B0604030504040204" pitchFamily="34" charset="0"/>
                <a:cs typeface="Tahoma" panose="020B0604030504040204" pitchFamily="34" charset="0"/>
              </a:rPr>
              <a:t>Low focus on safety</a:t>
            </a:r>
          </a:p>
        </p:txBody>
      </p:sp>
      <p:sp>
        <p:nvSpPr>
          <p:cNvPr id="8" name="TextBox 7"/>
          <p:cNvSpPr txBox="1"/>
          <p:nvPr/>
        </p:nvSpPr>
        <p:spPr>
          <a:xfrm>
            <a:off x="4074918" y="5000001"/>
            <a:ext cx="2967480" cy="523220"/>
          </a:xfrm>
          <a:prstGeom prst="rect">
            <a:avLst/>
          </a:prstGeom>
          <a:noFill/>
        </p:spPr>
        <p:txBody>
          <a:bodyPr wrap="none" rtlCol="0">
            <a:spAutoFit/>
          </a:bodyPr>
          <a:lstStyle/>
          <a:p>
            <a:pPr algn="ctr"/>
            <a:r>
              <a:rPr lang="en-US" sz="1400" b="1" dirty="0">
                <a:latin typeface="Comic Sans MS" panose="030F0702030302020204" pitchFamily="66" charset="0"/>
                <a:ea typeface="Tahoma" panose="020B0604030504040204" pitchFamily="34" charset="0"/>
                <a:cs typeface="Tahoma" panose="020B0604030504040204" pitchFamily="34" charset="0"/>
              </a:rPr>
              <a:t>Precondition for unsafe act </a:t>
            </a:r>
          </a:p>
          <a:p>
            <a:pPr algn="ctr"/>
            <a:r>
              <a:rPr lang="en-US" sz="1400" b="1" i="1" dirty="0">
                <a:solidFill>
                  <a:srgbClr val="FF0000"/>
                </a:solidFill>
                <a:latin typeface="Comic Sans MS" panose="030F0702030302020204" pitchFamily="66" charset="0"/>
                <a:ea typeface="Tahoma" panose="020B0604030504040204" pitchFamily="34" charset="0"/>
                <a:cs typeface="Tahoma" panose="020B0604030504040204" pitchFamily="34" charset="0"/>
              </a:rPr>
              <a:t>Look alike drugs on same shelf</a:t>
            </a:r>
          </a:p>
        </p:txBody>
      </p:sp>
      <p:sp>
        <p:nvSpPr>
          <p:cNvPr id="9" name="TextBox 8"/>
          <p:cNvSpPr txBox="1"/>
          <p:nvPr/>
        </p:nvSpPr>
        <p:spPr>
          <a:xfrm>
            <a:off x="2112704" y="5763668"/>
            <a:ext cx="2675732" cy="523220"/>
          </a:xfrm>
          <a:prstGeom prst="rect">
            <a:avLst/>
          </a:prstGeom>
          <a:noFill/>
        </p:spPr>
        <p:txBody>
          <a:bodyPr wrap="none" rtlCol="0">
            <a:spAutoFit/>
          </a:bodyPr>
          <a:lstStyle/>
          <a:p>
            <a:pPr algn="ctr"/>
            <a:r>
              <a:rPr lang="en-US" sz="1400" b="1" dirty="0">
                <a:latin typeface="Comic Sans MS" panose="030F0702030302020204" pitchFamily="66" charset="0"/>
                <a:ea typeface="Tahoma" panose="020B0604030504040204" pitchFamily="34" charset="0"/>
                <a:cs typeface="Tahoma" panose="020B0604030504040204" pitchFamily="34" charset="0"/>
              </a:rPr>
              <a:t>Unsafe act </a:t>
            </a:r>
          </a:p>
          <a:p>
            <a:pPr algn="ctr"/>
            <a:r>
              <a:rPr lang="en-US" sz="1400" b="1" i="1" dirty="0">
                <a:solidFill>
                  <a:srgbClr val="FF0000"/>
                </a:solidFill>
                <a:latin typeface="Comic Sans MS" panose="030F0702030302020204" pitchFamily="66" charset="0"/>
                <a:ea typeface="Tahoma" panose="020B0604030504040204" pitchFamily="34" charset="0"/>
                <a:cs typeface="Tahoma" panose="020B0604030504040204" pitchFamily="34" charset="0"/>
              </a:rPr>
              <a:t>Administering incorrect drug</a:t>
            </a:r>
          </a:p>
        </p:txBody>
      </p:sp>
      <p:sp>
        <p:nvSpPr>
          <p:cNvPr id="10" name="TextBox 9"/>
          <p:cNvSpPr txBox="1"/>
          <p:nvPr/>
        </p:nvSpPr>
        <p:spPr>
          <a:xfrm>
            <a:off x="533400" y="1255193"/>
            <a:ext cx="7806945" cy="400110"/>
          </a:xfrm>
          <a:prstGeom prst="rect">
            <a:avLst/>
          </a:prstGeom>
          <a:noFill/>
        </p:spPr>
        <p:txBody>
          <a:bodyPr wrap="none" rtlCol="0">
            <a:spAutoFit/>
          </a:bodyPr>
          <a:lstStyle/>
          <a:p>
            <a:r>
              <a:rPr lang="en-US" sz="2000" b="1" dirty="0">
                <a:latin typeface="Comic Sans MS" panose="030F0702030302020204" pitchFamily="66" charset="0"/>
                <a:ea typeface="Tahoma" panose="020B0604030504040204" pitchFamily="34" charset="0"/>
                <a:cs typeface="Tahoma" panose="020B0604030504040204" pitchFamily="34" charset="0"/>
              </a:rPr>
              <a:t>Organization’s layers of protection/defenses against hazards</a:t>
            </a:r>
          </a:p>
        </p:txBody>
      </p:sp>
      <p:sp>
        <p:nvSpPr>
          <p:cNvPr id="11" name="TextBox 10"/>
          <p:cNvSpPr txBox="1"/>
          <p:nvPr/>
        </p:nvSpPr>
        <p:spPr>
          <a:xfrm>
            <a:off x="189606" y="5029225"/>
            <a:ext cx="1213912" cy="584775"/>
          </a:xfrm>
          <a:prstGeom prst="rect">
            <a:avLst/>
          </a:prstGeom>
          <a:solidFill>
            <a:srgbClr val="99CCFF"/>
          </a:solidFill>
        </p:spPr>
        <p:txBody>
          <a:bodyPr wrap="square" rtlCol="0">
            <a:spAutoFit/>
          </a:bodyPr>
          <a:lstStyle/>
          <a:p>
            <a:pPr algn="ctr"/>
            <a:r>
              <a:rPr lang="en-US" sz="1600" b="1" dirty="0">
                <a:latin typeface="Comic Sans MS" panose="030F0702030302020204" pitchFamily="66" charset="0"/>
                <a:ea typeface="Tahoma" panose="020B0604030504040204" pitchFamily="34" charset="0"/>
                <a:cs typeface="Tahoma" panose="020B0604030504040204" pitchFamily="34" charset="0"/>
              </a:rPr>
              <a:t>Losses </a:t>
            </a:r>
            <a:r>
              <a:rPr lang="en-US" sz="1600" b="1" i="1" dirty="0">
                <a:solidFill>
                  <a:srgbClr val="FF0000"/>
                </a:solidFill>
                <a:latin typeface="Comic Sans MS" panose="030F0702030302020204" pitchFamily="66" charset="0"/>
                <a:ea typeface="Tahoma" panose="020B0604030504040204" pitchFamily="34" charset="0"/>
                <a:cs typeface="Tahoma" panose="020B0604030504040204" pitchFamily="34" charset="0"/>
              </a:rPr>
              <a:t>Med Error</a:t>
            </a:r>
            <a:r>
              <a:rPr lang="en-US" sz="1400" b="1" dirty="0">
                <a:latin typeface="Comic Sans MS" panose="030F0702030302020204" pitchFamily="66" charset="0"/>
                <a:ea typeface="Tahoma" panose="020B0604030504040204" pitchFamily="34" charset="0"/>
                <a:cs typeface="Tahoma" panose="020B0604030504040204" pitchFamily="34" charset="0"/>
              </a:rPr>
              <a:t> </a:t>
            </a:r>
          </a:p>
        </p:txBody>
      </p:sp>
      <p:sp>
        <p:nvSpPr>
          <p:cNvPr id="14" name="TextBox 13"/>
          <p:cNvSpPr txBox="1"/>
          <p:nvPr/>
        </p:nvSpPr>
        <p:spPr>
          <a:xfrm>
            <a:off x="7845858" y="1904477"/>
            <a:ext cx="1106359" cy="523220"/>
          </a:xfrm>
          <a:prstGeom prst="rect">
            <a:avLst/>
          </a:prstGeom>
          <a:solidFill>
            <a:srgbClr val="99CCFF"/>
          </a:solidFill>
        </p:spPr>
        <p:txBody>
          <a:bodyPr wrap="square" rtlCol="0">
            <a:spAutoFit/>
          </a:bodyPr>
          <a:lstStyle/>
          <a:p>
            <a:pPr algn="ctr"/>
            <a:r>
              <a:rPr lang="en-US" sz="1600" b="1" dirty="0">
                <a:latin typeface="Comic Sans MS" panose="030F0702030302020204" pitchFamily="66" charset="0"/>
                <a:ea typeface="Tahoma" panose="020B0604030504040204" pitchFamily="34" charset="0"/>
                <a:cs typeface="Tahoma" panose="020B0604030504040204" pitchFamily="34" charset="0"/>
              </a:rPr>
              <a:t>Hazards</a:t>
            </a:r>
            <a:r>
              <a:rPr lang="en-US" sz="1200" b="1" dirty="0">
                <a:latin typeface="Comic Sans MS" panose="030F0702030302020204" pitchFamily="66" charset="0"/>
                <a:ea typeface="Tahoma" panose="020B0604030504040204" pitchFamily="34" charset="0"/>
                <a:cs typeface="Tahoma" panose="020B0604030504040204" pitchFamily="34" charset="0"/>
              </a:rPr>
              <a:t> </a:t>
            </a:r>
            <a:r>
              <a:rPr lang="en-US" sz="1200" b="1" dirty="0">
                <a:solidFill>
                  <a:srgbClr val="FF0000"/>
                </a:solidFill>
                <a:latin typeface="Comic Sans MS" panose="030F0702030302020204" pitchFamily="66" charset="0"/>
                <a:ea typeface="Tahoma" panose="020B0604030504040204" pitchFamily="34" charset="0"/>
                <a:cs typeface="Tahoma" panose="020B0604030504040204" pitchFamily="34" charset="0"/>
              </a:rPr>
              <a:t>Med </a:t>
            </a:r>
            <a:r>
              <a:rPr lang="en-US" sz="1200" b="1" dirty="0" err="1">
                <a:solidFill>
                  <a:srgbClr val="FF0000"/>
                </a:solidFill>
                <a:latin typeface="Comic Sans MS" panose="030F0702030302020204" pitchFamily="66" charset="0"/>
                <a:ea typeface="Tahoma" panose="020B0604030504040204" pitchFamily="34" charset="0"/>
                <a:cs typeface="Tahoma" panose="020B0604030504040204" pitchFamily="34" charset="0"/>
              </a:rPr>
              <a:t>Adm</a:t>
            </a:r>
            <a:endParaRPr lang="en-US" sz="1200" b="1" dirty="0">
              <a:solidFill>
                <a:srgbClr val="FF0000"/>
              </a:solidFill>
              <a:latin typeface="Comic Sans MS" panose="030F0702030302020204" pitchFamily="66" charset="0"/>
              <a:ea typeface="Tahoma" panose="020B0604030504040204" pitchFamily="34" charset="0"/>
              <a:cs typeface="Tahoma" panose="020B0604030504040204" pitchFamily="34" charset="0"/>
            </a:endParaRPr>
          </a:p>
        </p:txBody>
      </p:sp>
      <p:sp>
        <p:nvSpPr>
          <p:cNvPr id="12" name="Slide Number Placeholder 11"/>
          <p:cNvSpPr>
            <a:spLocks noGrp="1"/>
          </p:cNvSpPr>
          <p:nvPr>
            <p:ph type="sldNum" sz="quarter" idx="12"/>
          </p:nvPr>
        </p:nvSpPr>
        <p:spPr>
          <a:xfrm>
            <a:off x="6818617" y="6434999"/>
            <a:ext cx="2133600" cy="365125"/>
          </a:xfrm>
        </p:spPr>
        <p:txBody>
          <a:bodyPr/>
          <a:lstStyle/>
          <a:p>
            <a:fld id="{1A280C3B-7331-4332-B612-1B44D65940C0}" type="slidenum">
              <a:rPr lang="en-US" sz="1600" smtClean="0"/>
              <a:t>6</a:t>
            </a:fld>
            <a:endParaRPr lang="en-US" sz="1600" dirty="0"/>
          </a:p>
        </p:txBody>
      </p:sp>
    </p:spTree>
    <p:extLst>
      <p:ext uri="{BB962C8B-B14F-4D97-AF65-F5344CB8AC3E}">
        <p14:creationId xmlns:p14="http://schemas.microsoft.com/office/powerpoint/2010/main" val="2962478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4000" dirty="0">
                <a:latin typeface="Comic Sans MS" panose="030F0702030302020204" pitchFamily="66" charset="0"/>
              </a:rPr>
              <a:t>World Health Organization</a:t>
            </a:r>
            <a:endParaRPr lang="en-US" sz="3200" dirty="0">
              <a:latin typeface="Comic Sans MS" panose="030F0702030302020204" pitchFamily="66" charset="0"/>
            </a:endParaRPr>
          </a:p>
        </p:txBody>
      </p:sp>
      <p:sp>
        <p:nvSpPr>
          <p:cNvPr id="3" name="Content Placeholder 2"/>
          <p:cNvSpPr>
            <a:spLocks noGrp="1"/>
          </p:cNvSpPr>
          <p:nvPr>
            <p:ph idx="1"/>
          </p:nvPr>
        </p:nvSpPr>
        <p:spPr>
          <a:xfrm>
            <a:off x="457200" y="1295400"/>
            <a:ext cx="8229600" cy="5334000"/>
          </a:xfrm>
        </p:spPr>
        <p:txBody>
          <a:bodyPr>
            <a:normAutofit/>
          </a:bodyPr>
          <a:lstStyle/>
          <a:p>
            <a:r>
              <a:rPr lang="en-US" sz="2400" dirty="0">
                <a:solidFill>
                  <a:schemeClr val="bg1">
                    <a:lumMod val="50000"/>
                  </a:schemeClr>
                </a:solidFill>
                <a:latin typeface="Comic Sans MS" panose="030F0702030302020204" pitchFamily="66" charset="0"/>
              </a:rPr>
              <a:t>Healthcare prone to accidents—</a:t>
            </a:r>
          </a:p>
          <a:p>
            <a:pPr lvl="1"/>
            <a:r>
              <a:rPr lang="en-US" sz="2400" dirty="0">
                <a:solidFill>
                  <a:schemeClr val="bg1">
                    <a:lumMod val="50000"/>
                  </a:schemeClr>
                </a:solidFill>
                <a:latin typeface="Comic Sans MS" panose="030F0702030302020204" pitchFamily="66" charset="0"/>
              </a:rPr>
              <a:t>Greatest contributor is human error</a:t>
            </a:r>
          </a:p>
          <a:p>
            <a:pPr lvl="1"/>
            <a:r>
              <a:rPr lang="en-US" sz="2400" dirty="0">
                <a:solidFill>
                  <a:schemeClr val="bg1">
                    <a:lumMod val="50000"/>
                  </a:schemeClr>
                </a:solidFill>
                <a:latin typeface="Comic Sans MS" panose="030F0702030302020204" pitchFamily="66" charset="0"/>
              </a:rPr>
              <a:t>Most human errors induced by system failures</a:t>
            </a:r>
          </a:p>
          <a:p>
            <a:r>
              <a:rPr lang="en-US" sz="2400" dirty="0">
                <a:latin typeface="Comic Sans MS" panose="030F0702030302020204" pitchFamily="66" charset="0"/>
              </a:rPr>
              <a:t>One solution is reporting—</a:t>
            </a:r>
          </a:p>
          <a:p>
            <a:pPr lvl="1"/>
            <a:r>
              <a:rPr lang="en-US" sz="2400" dirty="0">
                <a:latin typeface="Comic Sans MS" panose="030F0702030302020204" pitchFamily="66" charset="0"/>
              </a:rPr>
              <a:t>By doctor, nurse or other provider within an organization</a:t>
            </a:r>
          </a:p>
          <a:p>
            <a:pPr lvl="1"/>
            <a:r>
              <a:rPr lang="en-US" sz="2400" dirty="0">
                <a:latin typeface="Comic Sans MS" panose="030F0702030302020204" pitchFamily="66" charset="0"/>
              </a:rPr>
              <a:t>By the organization to a broader audience</a:t>
            </a:r>
          </a:p>
          <a:p>
            <a:r>
              <a:rPr lang="en-US" sz="2400" dirty="0">
                <a:latin typeface="Comic Sans MS" panose="030F0702030302020204" pitchFamily="66" charset="0"/>
              </a:rPr>
              <a:t>Effective reporting—</a:t>
            </a:r>
          </a:p>
          <a:p>
            <a:pPr lvl="1"/>
            <a:r>
              <a:rPr lang="en-US" sz="2400" dirty="0">
                <a:latin typeface="Comic Sans MS" panose="030F0702030302020204" pitchFamily="66" charset="0"/>
              </a:rPr>
              <a:t>Cornerstone of safe practice</a:t>
            </a:r>
          </a:p>
          <a:p>
            <a:pPr lvl="1"/>
            <a:r>
              <a:rPr lang="en-US" sz="2400" dirty="0">
                <a:latin typeface="Comic Sans MS" panose="030F0702030302020204" pitchFamily="66" charset="0"/>
              </a:rPr>
              <a:t>Measure of progress toward a safety culture</a:t>
            </a:r>
          </a:p>
          <a:p>
            <a:pPr marL="57150" indent="0">
              <a:buNone/>
            </a:pPr>
            <a:endParaRPr lang="en-US" sz="1600" dirty="0">
              <a:solidFill>
                <a:srgbClr val="000000"/>
              </a:solidFill>
              <a:latin typeface="Comic Sans MS" panose="030F0702030302020204" pitchFamily="66" charset="0"/>
            </a:endParaRPr>
          </a:p>
          <a:p>
            <a:pPr marL="57150" indent="0">
              <a:buNone/>
            </a:pPr>
            <a:r>
              <a:rPr lang="en-US" sz="1400" b="1" dirty="0">
                <a:solidFill>
                  <a:srgbClr val="009999"/>
                </a:solidFill>
                <a:latin typeface="Comic Sans MS" panose="030F0702030302020204" pitchFamily="66" charset="0"/>
              </a:rPr>
              <a:t>Draft Guidelines for Adverse Event Reporting and Learning Systems, World Alliance for Patient Safety, World Health Organization, 2005</a:t>
            </a:r>
            <a:endParaRPr lang="en-US" sz="1400" b="1" dirty="0">
              <a:solidFill>
                <a:srgbClr val="009999"/>
              </a:solidFill>
            </a:endParaRPr>
          </a:p>
          <a:p>
            <a:pPr lvl="1"/>
            <a:endParaRPr lang="en-US" sz="2400" dirty="0">
              <a:solidFill>
                <a:srgbClr val="009999"/>
              </a:solidFill>
              <a:latin typeface="Comic Sans MS" panose="030F0702030302020204" pitchFamily="66" charset="0"/>
            </a:endParaRPr>
          </a:p>
          <a:p>
            <a:pPr marL="457200" lvl="1" indent="0">
              <a:buNone/>
            </a:pPr>
            <a:endParaRPr lang="en-US" sz="2400" dirty="0">
              <a:solidFill>
                <a:srgbClr val="009999"/>
              </a:solidFill>
              <a:latin typeface="Comic Sans MS" panose="030F0702030302020204" pitchFamily="66" charset="0"/>
            </a:endParaRPr>
          </a:p>
        </p:txBody>
      </p:sp>
      <p:sp>
        <p:nvSpPr>
          <p:cNvPr id="6" name="Slide Number Placeholder 5"/>
          <p:cNvSpPr>
            <a:spLocks noGrp="1"/>
          </p:cNvSpPr>
          <p:nvPr>
            <p:ph type="sldNum" sz="quarter" idx="12"/>
          </p:nvPr>
        </p:nvSpPr>
        <p:spPr/>
        <p:txBody>
          <a:bodyPr/>
          <a:lstStyle/>
          <a:p>
            <a:fld id="{1A280C3B-7331-4332-B612-1B44D65940C0}" type="slidenum">
              <a:rPr lang="en-US" sz="1600" smtClean="0"/>
              <a:t>7</a:t>
            </a:fld>
            <a:endParaRPr lang="en-US" sz="1600" dirty="0"/>
          </a:p>
        </p:txBody>
      </p:sp>
    </p:spTree>
    <p:extLst>
      <p:ext uri="{BB962C8B-B14F-4D97-AF65-F5344CB8AC3E}">
        <p14:creationId xmlns:p14="http://schemas.microsoft.com/office/powerpoint/2010/main" val="85346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3"/>
          <p:cNvSpPr>
            <a:spLocks noChangeArrowheads="1"/>
          </p:cNvSpPr>
          <p:nvPr/>
        </p:nvSpPr>
        <p:spPr bwMode="auto">
          <a:xfrm>
            <a:off x="769257" y="2514600"/>
            <a:ext cx="1981200" cy="914400"/>
          </a:xfrm>
          <a:prstGeom prst="rect">
            <a:avLst/>
          </a:prstGeom>
          <a:solidFill>
            <a:srgbClr val="FF6600"/>
          </a:solidFill>
          <a:ln>
            <a:solidFill>
              <a:schemeClr val="tx1"/>
            </a:solidFill>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6pPr>
            <a:lvl7pPr marL="29718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7pPr>
            <a:lvl8pPr marL="34290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8pPr>
            <a:lvl9pPr marL="38862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9pPr>
          </a:lstStyle>
          <a:p>
            <a:pPr algn="ctr" eaLnBrk="1" fontAlgn="base" hangingPunct="1">
              <a:lnSpc>
                <a:spcPct val="80000"/>
              </a:lnSpc>
              <a:spcBef>
                <a:spcPct val="20000"/>
              </a:spcBef>
              <a:spcAft>
                <a:spcPct val="0"/>
              </a:spcAft>
              <a:buClr>
                <a:srgbClr val="A50021"/>
              </a:buClr>
              <a:buFont typeface="Wingdings" pitchFamily="2" charset="2"/>
              <a:buNone/>
            </a:pPr>
            <a:r>
              <a:rPr lang="en-US" altLang="en-US" b="1" dirty="0">
                <a:solidFill>
                  <a:srgbClr val="FFFFFF"/>
                </a:solidFill>
              </a:rPr>
              <a:t>Transparency</a:t>
            </a:r>
          </a:p>
        </p:txBody>
      </p:sp>
      <p:sp>
        <p:nvSpPr>
          <p:cNvPr id="3" name="Slide Number Placeholder 2"/>
          <p:cNvSpPr>
            <a:spLocks noGrp="1"/>
          </p:cNvSpPr>
          <p:nvPr>
            <p:ph type="sldNum" sz="quarter" idx="12"/>
          </p:nvPr>
        </p:nvSpPr>
        <p:spPr/>
        <p:txBody>
          <a:bodyPr/>
          <a:lstStyle/>
          <a:p>
            <a:fld id="{1A280C3B-7331-4332-B612-1B44D65940C0}" type="slidenum">
              <a:rPr lang="en-US" sz="1600" smtClean="0"/>
              <a:t>8</a:t>
            </a:fld>
            <a:endParaRPr lang="en-US" sz="1600" dirty="0"/>
          </a:p>
        </p:txBody>
      </p:sp>
      <p:sp>
        <p:nvSpPr>
          <p:cNvPr id="8195" name="Rectangle 2"/>
          <p:cNvSpPr>
            <a:spLocks noGrp="1" noChangeArrowheads="1"/>
          </p:cNvSpPr>
          <p:nvPr>
            <p:ph type="title" idx="4294967295"/>
          </p:nvPr>
        </p:nvSpPr>
        <p:spPr>
          <a:xfrm>
            <a:off x="609600" y="76200"/>
            <a:ext cx="8534400" cy="1143000"/>
          </a:xfrm>
        </p:spPr>
        <p:txBody>
          <a:bodyPr/>
          <a:lstStyle/>
          <a:p>
            <a:pPr eaLnBrk="1" hangingPunct="1"/>
            <a:r>
              <a:rPr lang="en-US" altLang="en-US" dirty="0">
                <a:latin typeface="Comic Sans MS" panose="030F0702030302020204" pitchFamily="66" charset="0"/>
              </a:rPr>
              <a:t> </a:t>
            </a:r>
            <a:r>
              <a:rPr lang="en-US" altLang="en-US" sz="4000" dirty="0">
                <a:latin typeface="Comic Sans MS" panose="030F0702030302020204" pitchFamily="66" charset="0"/>
              </a:rPr>
              <a:t>Reasons for PAE Reporting</a:t>
            </a:r>
          </a:p>
        </p:txBody>
      </p:sp>
      <p:sp>
        <p:nvSpPr>
          <p:cNvPr id="8197" name="Rectangle 15"/>
          <p:cNvSpPr>
            <a:spLocks noChangeArrowheads="1"/>
          </p:cNvSpPr>
          <p:nvPr/>
        </p:nvSpPr>
        <p:spPr bwMode="auto">
          <a:xfrm>
            <a:off x="807357" y="4261908"/>
            <a:ext cx="1905000" cy="914400"/>
          </a:xfrm>
          <a:prstGeom prst="rect">
            <a:avLst/>
          </a:prstGeom>
          <a:solidFill>
            <a:srgbClr val="00B050"/>
          </a:solidFill>
          <a:ln>
            <a:solidFill>
              <a:schemeClr val="tx1"/>
            </a:solidFill>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6pPr>
            <a:lvl7pPr marL="29718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7pPr>
            <a:lvl8pPr marL="34290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8pPr>
            <a:lvl9pPr marL="38862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9pPr>
          </a:lstStyle>
          <a:p>
            <a:pPr algn="ctr" eaLnBrk="1" fontAlgn="base" hangingPunct="1">
              <a:spcBef>
                <a:spcPct val="50000"/>
              </a:spcBef>
              <a:spcAft>
                <a:spcPct val="0"/>
              </a:spcAft>
            </a:pPr>
            <a:r>
              <a:rPr lang="en-US" altLang="en-US" b="1" dirty="0">
                <a:solidFill>
                  <a:srgbClr val="FFFFFF"/>
                </a:solidFill>
              </a:rPr>
              <a:t>Consumer’s right to know</a:t>
            </a:r>
          </a:p>
        </p:txBody>
      </p:sp>
      <p:sp>
        <p:nvSpPr>
          <p:cNvPr id="8198" name="Rectangle 16"/>
          <p:cNvSpPr>
            <a:spLocks noChangeArrowheads="1"/>
          </p:cNvSpPr>
          <p:nvPr/>
        </p:nvSpPr>
        <p:spPr bwMode="auto">
          <a:xfrm>
            <a:off x="3467099" y="1397907"/>
            <a:ext cx="2362200" cy="990600"/>
          </a:xfrm>
          <a:prstGeom prst="rect">
            <a:avLst/>
          </a:prstGeom>
          <a:solidFill>
            <a:srgbClr val="00B0F0"/>
          </a:solidFill>
          <a:ln>
            <a:solidFill>
              <a:schemeClr val="tx1"/>
            </a:solidFill>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6pPr>
            <a:lvl7pPr marL="29718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7pPr>
            <a:lvl8pPr marL="34290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8pPr>
            <a:lvl9pPr marL="38862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9pPr>
          </a:lstStyle>
          <a:p>
            <a:pPr algn="ctr" eaLnBrk="1" fontAlgn="base" hangingPunct="1">
              <a:lnSpc>
                <a:spcPct val="90000"/>
              </a:lnSpc>
              <a:spcBef>
                <a:spcPct val="20000"/>
              </a:spcBef>
              <a:spcAft>
                <a:spcPct val="0"/>
              </a:spcAft>
              <a:buClr>
                <a:srgbClr val="A50021"/>
              </a:buClr>
              <a:buFont typeface="Wingdings" pitchFamily="2" charset="2"/>
              <a:buNone/>
            </a:pPr>
            <a:r>
              <a:rPr lang="en-US" altLang="en-US" b="1" dirty="0">
                <a:solidFill>
                  <a:srgbClr val="FFFFFF"/>
                </a:solidFill>
              </a:rPr>
              <a:t>Establish Standards</a:t>
            </a:r>
          </a:p>
        </p:txBody>
      </p:sp>
      <p:sp>
        <p:nvSpPr>
          <p:cNvPr id="8199" name="Rectangle 17"/>
          <p:cNvSpPr>
            <a:spLocks noChangeArrowheads="1"/>
          </p:cNvSpPr>
          <p:nvPr/>
        </p:nvSpPr>
        <p:spPr bwMode="auto">
          <a:xfrm>
            <a:off x="6549571" y="4191152"/>
            <a:ext cx="2133600" cy="990599"/>
          </a:xfrm>
          <a:prstGeom prst="rect">
            <a:avLst/>
          </a:prstGeom>
          <a:solidFill>
            <a:srgbClr val="FF66CC"/>
          </a:solidFill>
          <a:ln>
            <a:solidFill>
              <a:schemeClr val="tx1"/>
            </a:solidFill>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6pPr>
            <a:lvl7pPr marL="29718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7pPr>
            <a:lvl8pPr marL="34290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8pPr>
            <a:lvl9pPr marL="38862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9pPr>
          </a:lstStyle>
          <a:p>
            <a:pPr algn="ctr" eaLnBrk="1" fontAlgn="base" hangingPunct="1">
              <a:spcBef>
                <a:spcPct val="50000"/>
              </a:spcBef>
              <a:spcAft>
                <a:spcPct val="0"/>
              </a:spcAft>
            </a:pPr>
            <a:r>
              <a:rPr lang="en-US" altLang="en-US" b="1" dirty="0">
                <a:solidFill>
                  <a:srgbClr val="FFFFFF"/>
                </a:solidFill>
              </a:rPr>
              <a:t>Evidence-based Practices</a:t>
            </a:r>
          </a:p>
        </p:txBody>
      </p:sp>
      <p:sp>
        <p:nvSpPr>
          <p:cNvPr id="8200" name="Rectangle 18"/>
          <p:cNvSpPr>
            <a:spLocks noChangeArrowheads="1"/>
          </p:cNvSpPr>
          <p:nvPr/>
        </p:nvSpPr>
        <p:spPr bwMode="auto">
          <a:xfrm>
            <a:off x="6524172" y="2590800"/>
            <a:ext cx="2171700" cy="914400"/>
          </a:xfrm>
          <a:prstGeom prst="rect">
            <a:avLst/>
          </a:prstGeom>
          <a:solidFill>
            <a:srgbClr val="9933FF"/>
          </a:solidFill>
          <a:ln>
            <a:solidFill>
              <a:schemeClr val="tx1"/>
            </a:solidFill>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6pPr>
            <a:lvl7pPr marL="29718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7pPr>
            <a:lvl8pPr marL="34290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8pPr>
            <a:lvl9pPr marL="38862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9pPr>
          </a:lstStyle>
          <a:p>
            <a:pPr algn="ctr" eaLnBrk="1" fontAlgn="base" hangingPunct="1">
              <a:spcBef>
                <a:spcPct val="50000"/>
              </a:spcBef>
              <a:spcAft>
                <a:spcPct val="0"/>
              </a:spcAft>
            </a:pPr>
            <a:r>
              <a:rPr lang="en-US" altLang="en-US" b="1" dirty="0">
                <a:solidFill>
                  <a:srgbClr val="FFFFFF"/>
                </a:solidFill>
              </a:rPr>
              <a:t>Systemic Learning</a:t>
            </a:r>
          </a:p>
        </p:txBody>
      </p:sp>
      <p:sp>
        <p:nvSpPr>
          <p:cNvPr id="8203" name="Line 22"/>
          <p:cNvSpPr>
            <a:spLocks noChangeShapeType="1"/>
          </p:cNvSpPr>
          <p:nvPr/>
        </p:nvSpPr>
        <p:spPr bwMode="auto">
          <a:xfrm flipV="1">
            <a:off x="4648200" y="2388507"/>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fontAlgn="base">
              <a:lnSpc>
                <a:spcPct val="80000"/>
              </a:lnSpc>
              <a:spcBef>
                <a:spcPct val="20000"/>
              </a:spcBef>
              <a:spcAft>
                <a:spcPct val="0"/>
              </a:spcAft>
              <a:buClr>
                <a:srgbClr val="A50021"/>
              </a:buClr>
              <a:buFont typeface="Wingdings" pitchFamily="2" charset="2"/>
              <a:buNone/>
            </a:pPr>
            <a:endParaRPr lang="en-US">
              <a:solidFill>
                <a:srgbClr val="000000"/>
              </a:solidFill>
              <a:latin typeface="Arial" charset="0"/>
            </a:endParaRPr>
          </a:p>
        </p:txBody>
      </p:sp>
      <p:pic>
        <p:nvPicPr>
          <p:cNvPr id="15" name="Picture 9" descr="C:\Users\vgillespie648\AppData\Local\Microsoft\Windows\Temporary Internet Files\Content.IE5\ANWQW35Y\MP90042303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8091" y="2685598"/>
            <a:ext cx="2580217" cy="258021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4" name="Rectangle 15"/>
          <p:cNvSpPr>
            <a:spLocks noChangeArrowheads="1"/>
          </p:cNvSpPr>
          <p:nvPr/>
        </p:nvSpPr>
        <p:spPr bwMode="auto">
          <a:xfrm>
            <a:off x="3524250" y="5662689"/>
            <a:ext cx="2247899" cy="838200"/>
          </a:xfrm>
          <a:prstGeom prst="rect">
            <a:avLst/>
          </a:prstGeom>
          <a:solidFill>
            <a:srgbClr val="009999"/>
          </a:solidFill>
          <a:ln>
            <a:solidFill>
              <a:schemeClr val="tx1"/>
            </a:solidFill>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6pPr>
            <a:lvl7pPr marL="29718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7pPr>
            <a:lvl8pPr marL="34290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8pPr>
            <a:lvl9pPr marL="3886200" indent="-228600" algn="ctr" eaLnBrk="0" fontAlgn="base" hangingPunct="0">
              <a:lnSpc>
                <a:spcPct val="80000"/>
              </a:lnSpc>
              <a:spcBef>
                <a:spcPct val="20000"/>
              </a:spcBef>
              <a:spcAft>
                <a:spcPct val="0"/>
              </a:spcAft>
              <a:buClr>
                <a:srgbClr val="A50021"/>
              </a:buClr>
              <a:buFont typeface="Wingdings" pitchFamily="2" charset="2"/>
              <a:defRPr>
                <a:solidFill>
                  <a:schemeClr val="tx1"/>
                </a:solidFill>
                <a:latin typeface="Arial" charset="0"/>
              </a:defRPr>
            </a:lvl9pPr>
          </a:lstStyle>
          <a:p>
            <a:pPr algn="ctr" eaLnBrk="1" fontAlgn="base" hangingPunct="1">
              <a:spcBef>
                <a:spcPct val="50000"/>
              </a:spcBef>
              <a:spcAft>
                <a:spcPct val="0"/>
              </a:spcAft>
            </a:pPr>
            <a:r>
              <a:rPr lang="en-US" altLang="en-US" b="1" dirty="0">
                <a:solidFill>
                  <a:srgbClr val="FFFFFF"/>
                </a:solidFill>
              </a:rPr>
              <a:t>Increase Patient Safety</a:t>
            </a:r>
          </a:p>
        </p:txBody>
      </p:sp>
      <p:cxnSp>
        <p:nvCxnSpPr>
          <p:cNvPr id="4" name="Straight Connector 3"/>
          <p:cNvCxnSpPr>
            <a:stCxn id="8194" idx="3"/>
          </p:cNvCxnSpPr>
          <p:nvPr/>
        </p:nvCxnSpPr>
        <p:spPr bwMode="auto">
          <a:xfrm>
            <a:off x="2750457" y="2971800"/>
            <a:ext cx="607634" cy="457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 name="Straight Connector 5"/>
          <p:cNvCxnSpPr>
            <a:stCxn id="8197" idx="3"/>
          </p:cNvCxnSpPr>
          <p:nvPr/>
        </p:nvCxnSpPr>
        <p:spPr bwMode="auto">
          <a:xfrm>
            <a:off x="2712357" y="4719108"/>
            <a:ext cx="64573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a:stCxn id="8200" idx="1"/>
          </p:cNvCxnSpPr>
          <p:nvPr/>
        </p:nvCxnSpPr>
        <p:spPr bwMode="auto">
          <a:xfrm flipH="1">
            <a:off x="5909280" y="3048000"/>
            <a:ext cx="614892" cy="45719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a:stCxn id="8199" idx="1"/>
          </p:cNvCxnSpPr>
          <p:nvPr/>
        </p:nvCxnSpPr>
        <p:spPr bwMode="auto">
          <a:xfrm flipH="1">
            <a:off x="5938309" y="4686452"/>
            <a:ext cx="611262"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p:cNvCxnSpPr>
            <a:stCxn id="15" idx="2"/>
            <a:endCxn id="14" idx="0"/>
          </p:cNvCxnSpPr>
          <p:nvPr/>
        </p:nvCxnSpPr>
        <p:spPr bwMode="auto">
          <a:xfrm>
            <a:off x="4648200" y="5265815"/>
            <a:ext cx="0" cy="39687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p:cNvCxnSpPr>
            <a:stCxn id="8197" idx="2"/>
            <a:endCxn id="14" idx="1"/>
          </p:cNvCxnSpPr>
          <p:nvPr/>
        </p:nvCxnSpPr>
        <p:spPr bwMode="auto">
          <a:xfrm>
            <a:off x="1759857" y="5176308"/>
            <a:ext cx="1764393" cy="90548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p:cNvCxnSpPr>
            <a:stCxn id="8199" idx="2"/>
            <a:endCxn id="14" idx="3"/>
          </p:cNvCxnSpPr>
          <p:nvPr/>
        </p:nvCxnSpPr>
        <p:spPr bwMode="auto">
          <a:xfrm flipH="1">
            <a:off x="5772149" y="5181751"/>
            <a:ext cx="1844222" cy="90003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p:cNvCxnSpPr>
            <a:stCxn id="8194" idx="2"/>
            <a:endCxn id="8197" idx="0"/>
          </p:cNvCxnSpPr>
          <p:nvPr/>
        </p:nvCxnSpPr>
        <p:spPr bwMode="auto">
          <a:xfrm>
            <a:off x="1759857" y="3429000"/>
            <a:ext cx="0" cy="83290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a:stCxn id="8194" idx="0"/>
            <a:endCxn id="8198" idx="1"/>
          </p:cNvCxnSpPr>
          <p:nvPr/>
        </p:nvCxnSpPr>
        <p:spPr bwMode="auto">
          <a:xfrm flipV="1">
            <a:off x="1759857" y="1893207"/>
            <a:ext cx="1707242" cy="62139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Straight Connector 26"/>
          <p:cNvCxnSpPr>
            <a:stCxn id="8198" idx="3"/>
            <a:endCxn id="8200" idx="0"/>
          </p:cNvCxnSpPr>
          <p:nvPr/>
        </p:nvCxnSpPr>
        <p:spPr bwMode="auto">
          <a:xfrm>
            <a:off x="5829299" y="1893207"/>
            <a:ext cx="1780723" cy="69759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 name="Straight Connector 30"/>
          <p:cNvCxnSpPr>
            <a:stCxn id="8200" idx="2"/>
            <a:endCxn id="8199" idx="0"/>
          </p:cNvCxnSpPr>
          <p:nvPr/>
        </p:nvCxnSpPr>
        <p:spPr bwMode="auto">
          <a:xfrm>
            <a:off x="7610022" y="3505200"/>
            <a:ext cx="6349" cy="685952"/>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216957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omic Sans MS" panose="030F0702030302020204" pitchFamily="66" charset="0"/>
              </a:rPr>
              <a:t>AHRQ 2014 Healthcare </a:t>
            </a:r>
            <a:br>
              <a:rPr lang="en-US" dirty="0">
                <a:latin typeface="Comic Sans MS" panose="030F0702030302020204" pitchFamily="66" charset="0"/>
              </a:rPr>
            </a:br>
            <a:r>
              <a:rPr lang="en-US" dirty="0">
                <a:latin typeface="Comic Sans MS" panose="030F0702030302020204" pitchFamily="66" charset="0"/>
              </a:rPr>
              <a:t>Quality and Disparities Report </a:t>
            </a:r>
          </a:p>
        </p:txBody>
      </p:sp>
      <p:sp>
        <p:nvSpPr>
          <p:cNvPr id="3" name="Content Placeholder 2"/>
          <p:cNvSpPr>
            <a:spLocks noGrp="1"/>
          </p:cNvSpPr>
          <p:nvPr>
            <p:ph idx="1"/>
          </p:nvPr>
        </p:nvSpPr>
        <p:spPr>
          <a:xfrm>
            <a:off x="457200" y="1752600"/>
            <a:ext cx="8229600" cy="4191000"/>
          </a:xfrm>
        </p:spPr>
        <p:txBody>
          <a:bodyPr>
            <a:normAutofit/>
          </a:bodyPr>
          <a:lstStyle/>
          <a:p>
            <a:r>
              <a:rPr lang="en-US" sz="2800" dirty="0">
                <a:latin typeface="Comic Sans MS" panose="030F0702030302020204" pitchFamily="66" charset="0"/>
              </a:rPr>
              <a:t>Between 2010 and 2013: </a:t>
            </a:r>
            <a:endParaRPr lang="en-US" sz="2800" i="1" dirty="0">
              <a:latin typeface="Comic Sans MS" panose="030F0702030302020204" pitchFamily="66" charset="0"/>
            </a:endParaRPr>
          </a:p>
          <a:p>
            <a:pPr lvl="1">
              <a:buFont typeface="Wingdings" panose="05000000000000000000" pitchFamily="2" charset="2"/>
              <a:buChar char="ü"/>
            </a:pPr>
            <a:r>
              <a:rPr lang="en-US" sz="2400" i="1" dirty="0">
                <a:latin typeface="Comic Sans MS" panose="030F0702030302020204" pitchFamily="66" charset="0"/>
              </a:rPr>
              <a:t>Patient Safety </a:t>
            </a:r>
            <a:r>
              <a:rPr lang="en-US" sz="2400" dirty="0">
                <a:latin typeface="Comic Sans MS" panose="030F0702030302020204" pitchFamily="66" charset="0"/>
              </a:rPr>
              <a:t>improved</a:t>
            </a:r>
          </a:p>
          <a:p>
            <a:pPr lvl="1">
              <a:buFont typeface="Wingdings" panose="05000000000000000000" pitchFamily="2" charset="2"/>
              <a:buChar char="ü"/>
            </a:pPr>
            <a:r>
              <a:rPr lang="en-US" sz="2400" dirty="0">
                <a:latin typeface="Comic Sans MS" panose="030F0702030302020204" pitchFamily="66" charset="0"/>
              </a:rPr>
              <a:t>17% reduction in rates of hospital-acquired conditions. </a:t>
            </a:r>
          </a:p>
          <a:p>
            <a:pPr lvl="1">
              <a:buFont typeface="Wingdings" panose="05000000000000000000" pitchFamily="2" charset="2"/>
              <a:buChar char="ü"/>
            </a:pPr>
            <a:r>
              <a:rPr lang="en-US" sz="2400" dirty="0">
                <a:latin typeface="Comic Sans MS" panose="030F0702030302020204" pitchFamily="66" charset="0"/>
              </a:rPr>
              <a:t>Half of </a:t>
            </a:r>
            <a:r>
              <a:rPr lang="en-US" sz="2400" i="1" dirty="0">
                <a:latin typeface="Comic Sans MS" panose="030F0702030302020204" pitchFamily="66" charset="0"/>
              </a:rPr>
              <a:t>Patient Safety </a:t>
            </a:r>
            <a:r>
              <a:rPr lang="en-US" sz="2400" dirty="0">
                <a:latin typeface="Comic Sans MS" panose="030F0702030302020204" pitchFamily="66" charset="0"/>
              </a:rPr>
              <a:t>measures improved</a:t>
            </a:r>
          </a:p>
          <a:p>
            <a:pPr lvl="1">
              <a:buFont typeface="Wingdings" panose="05000000000000000000" pitchFamily="2" charset="2"/>
              <a:buChar char="ü"/>
            </a:pPr>
            <a:r>
              <a:rPr lang="en-US" sz="2400" dirty="0">
                <a:latin typeface="Comic Sans MS" panose="030F0702030302020204" pitchFamily="66" charset="0"/>
              </a:rPr>
              <a:t>1.3 million fewer harms to patients </a:t>
            </a:r>
          </a:p>
          <a:p>
            <a:pPr lvl="1">
              <a:buFont typeface="Wingdings" panose="05000000000000000000" pitchFamily="2" charset="2"/>
              <a:buChar char="ü"/>
            </a:pPr>
            <a:r>
              <a:rPr lang="en-US" sz="2400" dirty="0">
                <a:latin typeface="Comic Sans MS" panose="030F0702030302020204" pitchFamily="66" charset="0"/>
              </a:rPr>
              <a:t>50,000  lives saved (</a:t>
            </a:r>
            <a:r>
              <a:rPr lang="en-US" sz="2400" dirty="0" err="1">
                <a:latin typeface="Comic Sans MS" panose="030F0702030302020204" pitchFamily="66" charset="0"/>
              </a:rPr>
              <a:t>est</a:t>
            </a:r>
            <a:r>
              <a:rPr lang="en-US" sz="2400" dirty="0">
                <a:latin typeface="Comic Sans MS" panose="030F0702030302020204" pitchFamily="66" charset="0"/>
              </a:rPr>
              <a:t>)</a:t>
            </a:r>
          </a:p>
          <a:p>
            <a:pPr lvl="1">
              <a:buFont typeface="Wingdings" panose="05000000000000000000" pitchFamily="2" charset="2"/>
              <a:buChar char="ü"/>
            </a:pPr>
            <a:r>
              <a:rPr lang="en-US" sz="2400" dirty="0">
                <a:latin typeface="Comic Sans MS" panose="030F0702030302020204" pitchFamily="66" charset="0"/>
              </a:rPr>
              <a:t>$12 billion in cost savings (</a:t>
            </a:r>
            <a:r>
              <a:rPr lang="en-US" sz="2400" dirty="0" err="1">
                <a:latin typeface="Comic Sans MS" panose="030F0702030302020204" pitchFamily="66" charset="0"/>
              </a:rPr>
              <a:t>est</a:t>
            </a:r>
            <a:r>
              <a:rPr lang="en-US" sz="2400" dirty="0">
                <a:latin typeface="Comic Sans MS" panose="030F0702030302020204" pitchFamily="66" charset="0"/>
              </a:rPr>
              <a:t>)</a:t>
            </a:r>
          </a:p>
        </p:txBody>
      </p:sp>
      <p:sp>
        <p:nvSpPr>
          <p:cNvPr id="4" name="Slide Number Placeholder 3"/>
          <p:cNvSpPr>
            <a:spLocks noGrp="1"/>
          </p:cNvSpPr>
          <p:nvPr>
            <p:ph type="sldNum" sz="quarter" idx="12"/>
          </p:nvPr>
        </p:nvSpPr>
        <p:spPr/>
        <p:txBody>
          <a:bodyPr/>
          <a:lstStyle/>
          <a:p>
            <a:fld id="{1A280C3B-7331-4332-B612-1B44D65940C0}" type="slidenum">
              <a:rPr lang="en-US" sz="1600" smtClean="0"/>
              <a:t>9</a:t>
            </a:fld>
            <a:endParaRPr lang="en-US" sz="1600" dirty="0"/>
          </a:p>
        </p:txBody>
      </p:sp>
      <p:pic>
        <p:nvPicPr>
          <p:cNvPr id="7171" name="Picture 3" descr="C:\Users\vgillespie648\AppData\Local\Microsoft\Windows\Temporary Internet Files\Content.IE5\1R7IV44D\friendsfamily[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7151" y="4419600"/>
            <a:ext cx="2352992" cy="1919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297262"/>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80000"/>
          </a:lnSpc>
          <a:spcBef>
            <a:spcPct val="20000"/>
          </a:spcBef>
          <a:spcAft>
            <a:spcPct val="0"/>
          </a:spcAft>
          <a:buClr>
            <a:srgbClr val="A50021"/>
          </a:buClr>
          <a:buSzTx/>
          <a:buFont typeface="Wingdings" pitchFamily="2" charset="2"/>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80000"/>
          </a:lnSpc>
          <a:spcBef>
            <a:spcPct val="20000"/>
          </a:spcBef>
          <a:spcAft>
            <a:spcPct val="0"/>
          </a:spcAft>
          <a:buClr>
            <a:srgbClr val="A50021"/>
          </a:buClr>
          <a:buSzTx/>
          <a:buFont typeface="Wingdings" pitchFamily="2" charset="2"/>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80000"/>
          </a:lnSpc>
          <a:spcBef>
            <a:spcPct val="20000"/>
          </a:spcBef>
          <a:spcAft>
            <a:spcPct val="0"/>
          </a:spcAft>
          <a:buClr>
            <a:srgbClr val="A50021"/>
          </a:buClr>
          <a:buSzTx/>
          <a:buFont typeface="Wingdings" pitchFamily="2" charset="2"/>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80000"/>
          </a:lnSpc>
          <a:spcBef>
            <a:spcPct val="20000"/>
          </a:spcBef>
          <a:spcAft>
            <a:spcPct val="0"/>
          </a:spcAft>
          <a:buClr>
            <a:srgbClr val="A50021"/>
          </a:buClr>
          <a:buSzTx/>
          <a:buFont typeface="Wingdings" pitchFamily="2" charset="2"/>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80000"/>
          </a:lnSpc>
          <a:spcBef>
            <a:spcPct val="20000"/>
          </a:spcBef>
          <a:spcAft>
            <a:spcPct val="0"/>
          </a:spcAft>
          <a:buClr>
            <a:srgbClr val="A50021"/>
          </a:buClr>
          <a:buSzTx/>
          <a:buFont typeface="Wingdings" pitchFamily="2" charset="2"/>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80000"/>
          </a:lnSpc>
          <a:spcBef>
            <a:spcPct val="20000"/>
          </a:spcBef>
          <a:spcAft>
            <a:spcPct val="0"/>
          </a:spcAft>
          <a:buClr>
            <a:srgbClr val="A50021"/>
          </a:buClr>
          <a:buSzTx/>
          <a:buFont typeface="Wingdings" pitchFamily="2" charset="2"/>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80000"/>
          </a:lnSpc>
          <a:spcBef>
            <a:spcPct val="20000"/>
          </a:spcBef>
          <a:spcAft>
            <a:spcPct val="0"/>
          </a:spcAft>
          <a:buClr>
            <a:srgbClr val="A50021"/>
          </a:buClr>
          <a:buSzTx/>
          <a:buFont typeface="Wingdings" pitchFamily="2" charset="2"/>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80000"/>
          </a:lnSpc>
          <a:spcBef>
            <a:spcPct val="20000"/>
          </a:spcBef>
          <a:spcAft>
            <a:spcPct val="0"/>
          </a:spcAft>
          <a:buClr>
            <a:srgbClr val="A50021"/>
          </a:buClr>
          <a:buSzTx/>
          <a:buFont typeface="Wingdings" pitchFamily="2" charset="2"/>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80000"/>
          </a:lnSpc>
          <a:spcBef>
            <a:spcPct val="20000"/>
          </a:spcBef>
          <a:spcAft>
            <a:spcPct val="0"/>
          </a:spcAft>
          <a:buClr>
            <a:srgbClr val="A50021"/>
          </a:buClr>
          <a:buSzTx/>
          <a:buFont typeface="Wingdings" pitchFamily="2" charset="2"/>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80000"/>
          </a:lnSpc>
          <a:spcBef>
            <a:spcPct val="20000"/>
          </a:spcBef>
          <a:spcAft>
            <a:spcPct val="0"/>
          </a:spcAft>
          <a:buClr>
            <a:srgbClr val="A50021"/>
          </a:buClr>
          <a:buSzTx/>
          <a:buFont typeface="Wingdings" pitchFamily="2" charset="2"/>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16747</TotalTime>
  <Words>3679</Words>
  <Application>Microsoft Office PowerPoint</Application>
  <PresentationFormat>On-screen Show (4:3)</PresentationFormat>
  <Paragraphs>392</Paragraphs>
  <Slides>23</Slides>
  <Notes>23</Notes>
  <HiddenSlides>0</HiddenSlides>
  <MMClips>0</MMClips>
  <ScaleCrop>false</ScaleCrop>
  <HeadingPairs>
    <vt:vector size="8" baseType="variant">
      <vt:variant>
        <vt:lpstr>Fonts Used</vt:lpstr>
      </vt:variant>
      <vt:variant>
        <vt:i4>7</vt:i4>
      </vt:variant>
      <vt:variant>
        <vt:lpstr>Theme</vt:lpstr>
      </vt:variant>
      <vt:variant>
        <vt:i4>6</vt:i4>
      </vt:variant>
      <vt:variant>
        <vt:lpstr>Embedded OLE Servers</vt:lpstr>
      </vt:variant>
      <vt:variant>
        <vt:i4>1</vt:i4>
      </vt:variant>
      <vt:variant>
        <vt:lpstr>Slide Titles</vt:lpstr>
      </vt:variant>
      <vt:variant>
        <vt:i4>23</vt:i4>
      </vt:variant>
    </vt:vector>
  </HeadingPairs>
  <TitlesOfParts>
    <vt:vector size="37" baseType="lpstr">
      <vt:lpstr>Arial</vt:lpstr>
      <vt:lpstr>Calibri</vt:lpstr>
      <vt:lpstr>Comic Sans MS</vt:lpstr>
      <vt:lpstr>Copperplate Gothic Bold</vt:lpstr>
      <vt:lpstr>Lucida Handwriting</vt:lpstr>
      <vt:lpstr>Verdana</vt:lpstr>
      <vt:lpstr>Wingdings</vt:lpstr>
      <vt:lpstr>Custom Design</vt:lpstr>
      <vt:lpstr>1_Custom Design</vt:lpstr>
      <vt:lpstr>2_Custom Design</vt:lpstr>
      <vt:lpstr>3_Custom Design</vt:lpstr>
      <vt:lpstr>4_Custom Design</vt:lpstr>
      <vt:lpstr>Office Theme</vt:lpstr>
      <vt:lpstr>Bitmap Image</vt:lpstr>
      <vt:lpstr>PowerPoint Presentation</vt:lpstr>
      <vt:lpstr>  Preventable Adverse Event (PAE) Reporting in Texas   </vt:lpstr>
      <vt:lpstr>           Why Report?</vt:lpstr>
      <vt:lpstr>Scope of the Problem</vt:lpstr>
      <vt:lpstr>World Health Organization</vt:lpstr>
      <vt:lpstr>Reason’s Swiss Cheese Model</vt:lpstr>
      <vt:lpstr>World Health Organization</vt:lpstr>
      <vt:lpstr> Reasons for PAE Reporting</vt:lpstr>
      <vt:lpstr>AHRQ 2014 Healthcare  Quality and Disparities Report </vt:lpstr>
      <vt:lpstr>Public Reporting of Adverse Events</vt:lpstr>
      <vt:lpstr>PAE Reporting in Texas</vt:lpstr>
      <vt:lpstr>Who Must Report?</vt:lpstr>
      <vt:lpstr>What is Reported?</vt:lpstr>
      <vt:lpstr>PowerPoint Presentation</vt:lpstr>
      <vt:lpstr>First Tier PAE Reporting  January 1, 2015 </vt:lpstr>
      <vt:lpstr>First Tier PAE Reporting  January 1, 2015 </vt:lpstr>
      <vt:lpstr>First Tier PAE Reporting  January 1, 2015 </vt:lpstr>
      <vt:lpstr>PAE Reporting Schematic </vt:lpstr>
      <vt:lpstr>HAI Reporting Schematic</vt:lpstr>
      <vt:lpstr>What Will be Shared  with the Public?</vt:lpstr>
      <vt:lpstr>53 PAEs Reported YTD</vt:lpstr>
      <vt:lpstr>www.PAETexas.org</vt:lpstr>
      <vt:lpstr>PowerPoint Presentation</vt:lpstr>
    </vt:vector>
  </TitlesOfParts>
  <Company>DSHS HSR03 Arlington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Enterobacteriaceae</dc:title>
  <dc:creator>Breaux,Marcelle (DSHS)</dc:creator>
  <cp:lastModifiedBy>Pinter,Henry J (DSHS)</cp:lastModifiedBy>
  <cp:revision>1044</cp:revision>
  <cp:lastPrinted>2015-04-27T21:15:25Z</cp:lastPrinted>
  <dcterms:created xsi:type="dcterms:W3CDTF">2013-03-25T16:50:39Z</dcterms:created>
  <dcterms:modified xsi:type="dcterms:W3CDTF">2023-02-16T20:17:21Z</dcterms:modified>
</cp:coreProperties>
</file>